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256" r:id="rId2"/>
    <p:sldId id="570" r:id="rId3"/>
    <p:sldId id="581" r:id="rId4"/>
    <p:sldId id="582" r:id="rId5"/>
    <p:sldId id="583" r:id="rId6"/>
    <p:sldId id="584" r:id="rId7"/>
    <p:sldId id="585" r:id="rId8"/>
    <p:sldId id="586" r:id="rId9"/>
    <p:sldId id="587" r:id="rId10"/>
    <p:sldId id="588" r:id="rId11"/>
    <p:sldId id="590" r:id="rId12"/>
    <p:sldId id="591" r:id="rId13"/>
    <p:sldId id="589" r:id="rId14"/>
    <p:sldId id="592" r:id="rId15"/>
    <p:sldId id="593" r:id="rId16"/>
    <p:sldId id="594" r:id="rId17"/>
    <p:sldId id="595" r:id="rId18"/>
    <p:sldId id="596" r:id="rId19"/>
    <p:sldId id="597" r:id="rId20"/>
    <p:sldId id="598" r:id="rId21"/>
    <p:sldId id="599" r:id="rId22"/>
    <p:sldId id="600" r:id="rId23"/>
    <p:sldId id="601" r:id="rId24"/>
    <p:sldId id="602" r:id="rId25"/>
    <p:sldId id="603" r:id="rId26"/>
    <p:sldId id="604" r:id="rId27"/>
    <p:sldId id="605" r:id="rId28"/>
    <p:sldId id="606" r:id="rId29"/>
    <p:sldId id="607" r:id="rId30"/>
    <p:sldId id="608" r:id="rId31"/>
    <p:sldId id="609" r:id="rId32"/>
    <p:sldId id="610" r:id="rId33"/>
    <p:sldId id="611" r:id="rId34"/>
    <p:sldId id="612" r:id="rId35"/>
    <p:sldId id="613" r:id="rId36"/>
    <p:sldId id="614" r:id="rId37"/>
    <p:sldId id="616" r:id="rId38"/>
    <p:sldId id="617" r:id="rId39"/>
    <p:sldId id="615" r:id="rId40"/>
    <p:sldId id="618" r:id="rId41"/>
    <p:sldId id="619" r:id="rId42"/>
    <p:sldId id="620" r:id="rId43"/>
    <p:sldId id="621" r:id="rId44"/>
    <p:sldId id="622" r:id="rId45"/>
    <p:sldId id="623" r:id="rId46"/>
    <p:sldId id="624" r:id="rId47"/>
    <p:sldId id="625" r:id="rId48"/>
    <p:sldId id="626" r:id="rId49"/>
    <p:sldId id="627" r:id="rId50"/>
    <p:sldId id="628" r:id="rId51"/>
    <p:sldId id="629" r:id="rId52"/>
    <p:sldId id="630" r:id="rId53"/>
    <p:sldId id="631" r:id="rId54"/>
    <p:sldId id="632" r:id="rId55"/>
    <p:sldId id="633" r:id="rId56"/>
    <p:sldId id="634" r:id="rId57"/>
    <p:sldId id="635" r:id="rId58"/>
    <p:sldId id="636" r:id="rId59"/>
    <p:sldId id="637" r:id="rId60"/>
    <p:sldId id="638" r:id="rId61"/>
    <p:sldId id="639" r:id="rId62"/>
    <p:sldId id="640" r:id="rId63"/>
    <p:sldId id="642" r:id="rId64"/>
    <p:sldId id="641" r:id="rId65"/>
    <p:sldId id="643" r:id="rId66"/>
    <p:sldId id="644" r:id="rId67"/>
    <p:sldId id="645" r:id="rId68"/>
    <p:sldId id="646" r:id="rId69"/>
    <p:sldId id="647" r:id="rId70"/>
    <p:sldId id="648" r:id="rId71"/>
    <p:sldId id="649" r:id="rId72"/>
    <p:sldId id="650" r:id="rId73"/>
    <p:sldId id="651" r:id="rId74"/>
    <p:sldId id="652" r:id="rId75"/>
    <p:sldId id="653" r:id="rId76"/>
    <p:sldId id="654" r:id="rId77"/>
    <p:sldId id="655" r:id="rId78"/>
    <p:sldId id="656" r:id="rId79"/>
    <p:sldId id="657" r:id="rId80"/>
    <p:sldId id="658" r:id="rId81"/>
    <p:sldId id="659" r:id="rId82"/>
    <p:sldId id="660" r:id="rId83"/>
    <p:sldId id="661" r:id="rId84"/>
    <p:sldId id="662" r:id="rId85"/>
    <p:sldId id="663" r:id="rId86"/>
    <p:sldId id="664" r:id="rId87"/>
    <p:sldId id="665" r:id="rId88"/>
    <p:sldId id="666" r:id="rId89"/>
    <p:sldId id="667" r:id="rId90"/>
    <p:sldId id="668" r:id="rId91"/>
    <p:sldId id="669" r:id="rId92"/>
    <p:sldId id="670" r:id="rId93"/>
    <p:sldId id="671" r:id="rId94"/>
    <p:sldId id="672" r:id="rId95"/>
    <p:sldId id="673" r:id="rId96"/>
    <p:sldId id="674" r:id="rId97"/>
    <p:sldId id="675" r:id="rId98"/>
    <p:sldId id="676" r:id="rId99"/>
    <p:sldId id="677" r:id="rId100"/>
    <p:sldId id="678" r:id="rId101"/>
    <p:sldId id="679" r:id="rId102"/>
    <p:sldId id="680" r:id="rId103"/>
    <p:sldId id="681" r:id="rId104"/>
    <p:sldId id="703" r:id="rId105"/>
    <p:sldId id="704" r:id="rId106"/>
    <p:sldId id="705" r:id="rId107"/>
    <p:sldId id="706" r:id="rId108"/>
    <p:sldId id="682" r:id="rId109"/>
    <p:sldId id="683" r:id="rId110"/>
    <p:sldId id="684" r:id="rId111"/>
    <p:sldId id="685" r:id="rId112"/>
    <p:sldId id="686" r:id="rId113"/>
    <p:sldId id="687" r:id="rId114"/>
    <p:sldId id="688" r:id="rId115"/>
    <p:sldId id="689" r:id="rId116"/>
    <p:sldId id="690" r:id="rId117"/>
    <p:sldId id="691" r:id="rId118"/>
    <p:sldId id="692" r:id="rId119"/>
    <p:sldId id="693" r:id="rId120"/>
    <p:sldId id="694" r:id="rId121"/>
    <p:sldId id="695" r:id="rId122"/>
    <p:sldId id="696" r:id="rId123"/>
    <p:sldId id="697" r:id="rId124"/>
    <p:sldId id="698" r:id="rId125"/>
    <p:sldId id="699" r:id="rId126"/>
    <p:sldId id="700" r:id="rId127"/>
    <p:sldId id="701" r:id="rId128"/>
    <p:sldId id="702" r:id="rId129"/>
    <p:sldId id="707" r:id="rId130"/>
    <p:sldId id="708"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38" autoAdjust="0"/>
    <p:restoredTop sz="94718" autoAdjust="0"/>
  </p:normalViewPr>
  <p:slideViewPr>
    <p:cSldViewPr>
      <p:cViewPr varScale="1">
        <p:scale>
          <a:sx n="70" d="100"/>
          <a:sy n="70" d="100"/>
        </p:scale>
        <p:origin x="-414" y="-108"/>
      </p:cViewPr>
      <p:guideLst>
        <p:guide orient="horz" pos="2160"/>
        <p:guide pos="2880"/>
      </p:guideLst>
    </p:cSldViewPr>
  </p:slideViewPr>
  <p:outlineViewPr>
    <p:cViewPr>
      <p:scale>
        <a:sx n="33" d="100"/>
        <a:sy n="33" d="100"/>
      </p:scale>
      <p:origin x="0" y="8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652C-27D8-4222-99C1-92DFF51B1FD9}" type="datetimeFigureOut">
              <a:rPr lang="en-US" smtClean="0"/>
              <a:pPr/>
              <a:t>12/5/2009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CB418-24D2-4056-81CD-7184C4D9AD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B096C-1719-405F-8202-A21B5025F2CC}"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B096C-1719-405F-8202-A21B5025F2CC}"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B096C-1719-405F-8202-A21B5025F2CC}"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chor="ctr" anchorCtr="0"/>
          <a:lstStyle>
            <a:lvl1pPr algn="ctr">
              <a:buNone/>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5B096C-1719-405F-8202-A21B5025F2CC}"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B096C-1719-405F-8202-A21B5025F2CC}" type="datetimeFigureOut">
              <a:rPr lang="en-US" smtClean="0"/>
              <a:pPr/>
              <a:t>12/5/2009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B096C-1719-405F-8202-A21B5025F2CC}"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B096C-1719-405F-8202-A21B5025F2CC}" type="datetimeFigureOut">
              <a:rPr lang="en-US" smtClean="0"/>
              <a:pPr/>
              <a:t>12/5/2009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B096C-1719-405F-8202-A21B5025F2CC}" type="datetimeFigureOut">
              <a:rPr lang="en-US" smtClean="0"/>
              <a:pPr/>
              <a:t>12/5/2009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B096C-1719-405F-8202-A21B5025F2CC}" type="datetimeFigureOut">
              <a:rPr lang="en-US" smtClean="0"/>
              <a:pPr/>
              <a:t>12/5/2009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B096C-1719-405F-8202-A21B5025F2CC}"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B096C-1719-405F-8202-A21B5025F2CC}" type="datetimeFigureOut">
              <a:rPr lang="en-US" smtClean="0"/>
              <a:pPr/>
              <a:t>12/5/2009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A7A-F80E-428B-9EA7-AC32732A8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B096C-1719-405F-8202-A21B5025F2CC}" type="datetimeFigureOut">
              <a:rPr lang="en-US" smtClean="0"/>
              <a:pPr/>
              <a:t>12/5/2009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7DA7A-F80E-428B-9EA7-AC32732A8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Virology</a:t>
            </a:r>
            <a:endParaRPr lang="en-US" dirty="0"/>
          </a:p>
        </p:txBody>
      </p:sp>
      <p:sp>
        <p:nvSpPr>
          <p:cNvPr id="3" name="Subtitle 2"/>
          <p:cNvSpPr>
            <a:spLocks noGrp="1"/>
          </p:cNvSpPr>
          <p:nvPr>
            <p:ph type="subTitle" idx="1"/>
          </p:nvPr>
        </p:nvSpPr>
        <p:spPr/>
        <p:txBody>
          <a:bodyPr/>
          <a:lstStyle/>
          <a:p>
            <a:r>
              <a:rPr lang="en-US" dirty="0" smtClean="0"/>
              <a:t>Slackers Facts by Mike </a:t>
            </a:r>
            <a:r>
              <a:rPr lang="en-US" dirty="0" err="1" smtClean="0"/>
              <a:t>Ori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Viruses range from the edge of detection with EM to about one-quarter the size of an E. coli.</a:t>
            </a:r>
            <a:endParaRPr lang="en-US" dirty="0"/>
          </a:p>
        </p:txBody>
      </p:sp>
      <p:pic>
        <p:nvPicPr>
          <p:cNvPr id="1026" name="Picture 2" descr="C:\Users\Mike\AppData\Local\Microsoft\Windows\Temporary Internet Files\Content.IE5\SLOO0WXO\MCAN01361_0000[1].wmf"/>
          <p:cNvPicPr>
            <a:picLocks noChangeAspect="1" noChangeArrowheads="1"/>
          </p:cNvPicPr>
          <p:nvPr/>
        </p:nvPicPr>
        <p:blipFill>
          <a:blip r:embed="rId2" cstate="print"/>
          <a:srcRect/>
          <a:stretch>
            <a:fillRect/>
          </a:stretch>
        </p:blipFill>
        <p:spPr bwMode="auto">
          <a:xfrm>
            <a:off x="3657600" y="4495800"/>
            <a:ext cx="1555616" cy="2173288"/>
          </a:xfrm>
          <a:prstGeom prst="rect">
            <a:avLst/>
          </a:prstGeom>
          <a:noFill/>
        </p:spPr>
      </p:pic>
      <p:pic>
        <p:nvPicPr>
          <p:cNvPr id="1028" name="Picture 4" descr="C:\Users\Mike\AppData\Local\Microsoft\Windows\Temporary Internet Files\Content.IE5\HEGIMI90\MCj04174320000[1].wmf"/>
          <p:cNvPicPr>
            <a:picLocks noChangeAspect="1" noChangeArrowheads="1"/>
          </p:cNvPicPr>
          <p:nvPr/>
        </p:nvPicPr>
        <p:blipFill>
          <a:blip r:embed="rId3" cstate="print"/>
          <a:srcRect/>
          <a:stretch>
            <a:fillRect/>
          </a:stretch>
        </p:blipFill>
        <p:spPr bwMode="auto">
          <a:xfrm>
            <a:off x="5486400" y="5791200"/>
            <a:ext cx="724269" cy="839788"/>
          </a:xfrm>
          <a:prstGeom prst="rect">
            <a:avLst/>
          </a:prstGeom>
          <a:noFill/>
        </p:spPr>
      </p:pic>
      <p:sp>
        <p:nvSpPr>
          <p:cNvPr id="6" name="TextBox 5"/>
          <p:cNvSpPr txBox="1"/>
          <p:nvPr/>
        </p:nvSpPr>
        <p:spPr>
          <a:xfrm>
            <a:off x="228600" y="6248400"/>
            <a:ext cx="3276600" cy="369332"/>
          </a:xfrm>
          <a:prstGeom prst="rect">
            <a:avLst/>
          </a:prstGeom>
          <a:noFill/>
        </p:spPr>
        <p:txBody>
          <a:bodyPr wrap="square" rtlCol="0">
            <a:spAutoFit/>
          </a:bodyPr>
          <a:lstStyle/>
          <a:p>
            <a:r>
              <a:rPr lang="en-US" dirty="0" smtClean="0"/>
              <a:t>A,B,C,D Collie omitted for clarity </a:t>
            </a:r>
            <a:endParaRPr lang="en-US" dirty="0"/>
          </a:p>
        </p:txBody>
      </p:sp>
      <p:pic>
        <p:nvPicPr>
          <p:cNvPr id="1029" name="Picture 5" descr="C:\Users\Mike\AppData\Local\Microsoft\Windows\Temporary Internet Files\Content.IE5\E8JA741R\MCj03054610000[1].wmf"/>
          <p:cNvPicPr>
            <a:picLocks noChangeAspect="1" noChangeArrowheads="1"/>
          </p:cNvPicPr>
          <p:nvPr/>
        </p:nvPicPr>
        <p:blipFill>
          <a:blip r:embed="rId4" cstate="print"/>
          <a:srcRect/>
          <a:stretch>
            <a:fillRect/>
          </a:stretch>
        </p:blipFill>
        <p:spPr bwMode="auto">
          <a:xfrm>
            <a:off x="6477000" y="6477000"/>
            <a:ext cx="104775" cy="119318"/>
          </a:xfrm>
          <a:prstGeom prst="rect">
            <a:avLst/>
          </a:prstGeom>
          <a:noFill/>
        </p:spPr>
      </p:pic>
      <p:sp>
        <p:nvSpPr>
          <p:cNvPr id="8" name="TextBox 7"/>
          <p:cNvSpPr txBox="1"/>
          <p:nvPr/>
        </p:nvSpPr>
        <p:spPr>
          <a:xfrm>
            <a:off x="7010400" y="4724400"/>
            <a:ext cx="926857" cy="369332"/>
          </a:xfrm>
          <a:prstGeom prst="rect">
            <a:avLst/>
          </a:prstGeom>
          <a:noFill/>
        </p:spPr>
        <p:txBody>
          <a:bodyPr wrap="none" rtlCol="0">
            <a:spAutoFit/>
          </a:bodyPr>
          <a:lstStyle/>
          <a:p>
            <a:r>
              <a:rPr lang="en-US" dirty="0" smtClean="0"/>
              <a:t>E. Collie</a:t>
            </a:r>
            <a:endParaRPr lang="en-US" dirty="0"/>
          </a:p>
        </p:txBody>
      </p:sp>
      <p:sp>
        <p:nvSpPr>
          <p:cNvPr id="9" name="TextBox 8"/>
          <p:cNvSpPr txBox="1"/>
          <p:nvPr/>
        </p:nvSpPr>
        <p:spPr>
          <a:xfrm>
            <a:off x="6934200" y="5638800"/>
            <a:ext cx="1754904" cy="369332"/>
          </a:xfrm>
          <a:prstGeom prst="rect">
            <a:avLst/>
          </a:prstGeom>
          <a:noFill/>
        </p:spPr>
        <p:txBody>
          <a:bodyPr wrap="none" rtlCol="0">
            <a:spAutoFit/>
          </a:bodyPr>
          <a:lstStyle/>
          <a:p>
            <a:r>
              <a:rPr lang="en-US" dirty="0" smtClean="0"/>
              <a:t>Chickenpox virus</a:t>
            </a:r>
            <a:endParaRPr lang="en-US" dirty="0"/>
          </a:p>
        </p:txBody>
      </p:sp>
      <p:sp>
        <p:nvSpPr>
          <p:cNvPr id="10" name="TextBox 9"/>
          <p:cNvSpPr txBox="1"/>
          <p:nvPr/>
        </p:nvSpPr>
        <p:spPr>
          <a:xfrm>
            <a:off x="7010400" y="6248400"/>
            <a:ext cx="1598194" cy="369332"/>
          </a:xfrm>
          <a:prstGeom prst="rect">
            <a:avLst/>
          </a:prstGeom>
          <a:noFill/>
        </p:spPr>
        <p:txBody>
          <a:bodyPr wrap="none" rtlCol="0">
            <a:spAutoFit/>
          </a:bodyPr>
          <a:lstStyle/>
          <a:p>
            <a:r>
              <a:rPr lang="en-US" dirty="0" smtClean="0"/>
              <a:t>Pine </a:t>
            </a:r>
            <a:r>
              <a:rPr lang="en-US" dirty="0" err="1" smtClean="0"/>
              <a:t>cona</a:t>
            </a:r>
            <a:r>
              <a:rPr lang="en-US" dirty="0" smtClean="0"/>
              <a:t> virus</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cell that does not support replication but that may or may not support transformation</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virus kills the cell before replication can occur, this is known as what?</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Abortive replication</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burst size</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a:t>
            </a:r>
            <a:r>
              <a:rPr lang="en-US" dirty="0" smtClean="0"/>
              <a:t>e</a:t>
            </a:r>
            <a:r>
              <a:rPr lang="en-US" dirty="0" smtClean="0"/>
              <a:t>clipse phase </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period in which virus particles are not present  within cells in an infected cell culture</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latent phase</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period in which virus particles are not present outside of cells in an infected cell culture.</a:t>
            </a:r>
          </a:p>
          <a:p>
            <a:r>
              <a:rPr lang="en-US" dirty="0" smtClean="0"/>
              <a:t>The phases are confluent at the beginning but latent phase is longer than eclipse and hence diverge</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number of </a:t>
            </a:r>
            <a:r>
              <a:rPr lang="en-US" dirty="0" err="1" smtClean="0"/>
              <a:t>virions</a:t>
            </a:r>
            <a:r>
              <a:rPr lang="en-US" dirty="0" smtClean="0"/>
              <a:t> produces per infected cells.</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role of interferon alpha and beta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the patterns of viral growth.</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Help to limit virus production by altering RNA persistence and translation.</a:t>
            </a:r>
          </a:p>
          <a:p>
            <a:pPr marL="514350" indent="-514350">
              <a:buAutoNum type="arabicPeriod"/>
            </a:pPr>
            <a:r>
              <a:rPr lang="en-US" dirty="0" smtClean="0"/>
              <a:t>Acts to induce CTL and NK cell activity and proliferation(?)</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IFN action on RNA synthesis</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presence of </a:t>
            </a:r>
            <a:r>
              <a:rPr lang="en-US" dirty="0" err="1" smtClean="0"/>
              <a:t>dsRNA</a:t>
            </a:r>
            <a:r>
              <a:rPr lang="en-US" dirty="0" smtClean="0"/>
              <a:t> initiates interferon production.  IFN induces the production of a protein kinase and an </a:t>
            </a:r>
            <a:r>
              <a:rPr lang="en-US" dirty="0" err="1" smtClean="0"/>
              <a:t>oligosynthetase</a:t>
            </a:r>
            <a:r>
              <a:rPr lang="en-US" dirty="0" smtClean="0"/>
              <a:t> which become active in the presence of </a:t>
            </a:r>
            <a:r>
              <a:rPr lang="en-US" dirty="0" err="1" smtClean="0"/>
              <a:t>dsRNA</a:t>
            </a:r>
            <a:r>
              <a:rPr lang="en-US" dirty="0" smtClean="0"/>
              <a:t>.</a:t>
            </a:r>
          </a:p>
          <a:p>
            <a:r>
              <a:rPr lang="en-US" dirty="0" smtClean="0"/>
              <a:t>The kinase inactivates ribosomes while the </a:t>
            </a:r>
            <a:r>
              <a:rPr lang="en-US" dirty="0" err="1" smtClean="0"/>
              <a:t>oligosynthetase</a:t>
            </a:r>
            <a:r>
              <a:rPr lang="en-US" dirty="0" smtClean="0"/>
              <a:t> actives production of an </a:t>
            </a:r>
            <a:r>
              <a:rPr lang="en-US" dirty="0" err="1" smtClean="0"/>
              <a:t>RNase</a:t>
            </a:r>
            <a:r>
              <a:rPr lang="en-US" dirty="0" smtClean="0"/>
              <a:t>.  Thus IFN is a messenger that primes neighboring cells to halt RNA production should they become infected.</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Human polymerases tend to be more tightly controlled than viral polymerases.  Why?</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Essentially each polymerase have different quality measures.  Human polymerases foster genomic stability and slow mutation rates that prevent cellular derangement.  Viral polymerases foster antigenic shift that allows viruses to keep ahead of the immune system at the expense of increased defective particles.  </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recombination</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two similar viruses infect the same cell homologous recombination may occasionally occur that results in the transfer of genetic material between strains.. </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a:t>
            </a:r>
            <a:r>
              <a:rPr lang="en-US" dirty="0" err="1" smtClean="0"/>
              <a:t>reassortment</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two strains of a segmented virus infect the same cell, the resulting virus particles randomly incorporate segments from either virus.</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antigenic drift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Acute</a:t>
            </a:r>
          </a:p>
          <a:p>
            <a:r>
              <a:rPr lang="en-US" dirty="0" smtClean="0"/>
              <a:t>Latent</a:t>
            </a:r>
          </a:p>
          <a:p>
            <a:r>
              <a:rPr lang="en-US" dirty="0" smtClean="0"/>
              <a:t>Chronic</a:t>
            </a:r>
          </a:p>
          <a:p>
            <a:r>
              <a:rPr lang="en-US" dirty="0" smtClean="0"/>
              <a:t>Slow chronic</a:t>
            </a:r>
          </a:p>
          <a:p>
            <a:r>
              <a:rPr lang="en-US" dirty="0" smtClean="0"/>
              <a:t>Set point escape</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Point mutation in viral genomes that alters viral antigens as a result of point mutations made by viral polymerase.</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antigenic shift</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Large scale changes made to viral genomes as a result of recombination or </a:t>
            </a:r>
            <a:r>
              <a:rPr lang="en-US" dirty="0" err="1" smtClean="0"/>
              <a:t>reassortment</a:t>
            </a:r>
            <a:r>
              <a:rPr lang="en-US" dirty="0" smtClean="0"/>
              <a:t>.</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virulence</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capacity of  a virus to produce disease.  Note this is dependent on both host and viral factors.</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Which type of viruses are capable of causing transformation</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DNA viruses and retroviruses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transformation</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conversion of a normal cell into a tumor cell as a result of virus activity. </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vertical transmission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expected growth pattern for an acute virus.</a:t>
            </a: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spread of disease from mother to child in </a:t>
            </a:r>
            <a:r>
              <a:rPr lang="en-US" dirty="0" err="1" smtClean="0"/>
              <a:t>utero</a:t>
            </a:r>
            <a:r>
              <a:rPr lang="en-US" dirty="0" smtClean="0"/>
              <a:t>, during parturition, or by lactation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Initial rise and fall of </a:t>
            </a:r>
            <a:r>
              <a:rPr lang="en-US" dirty="0" err="1" smtClean="0"/>
              <a:t>viremia</a:t>
            </a:r>
            <a:r>
              <a:rPr lang="en-US" dirty="0" smtClean="0"/>
              <a:t> without resurgence.  Done in one.</a:t>
            </a:r>
            <a:endParaRPr lang="en-US" dirty="0"/>
          </a:p>
        </p:txBody>
      </p:sp>
      <p:sp>
        <p:nvSpPr>
          <p:cNvPr id="4" name="Freeform 3"/>
          <p:cNvSpPr/>
          <p:nvPr/>
        </p:nvSpPr>
        <p:spPr>
          <a:xfrm>
            <a:off x="1638795" y="4738255"/>
            <a:ext cx="4269179" cy="843148"/>
          </a:xfrm>
          <a:custGeom>
            <a:avLst/>
            <a:gdLst>
              <a:gd name="connsiteX0" fmla="*/ 0 w 4269179"/>
              <a:gd name="connsiteY0" fmla="*/ 843148 h 843148"/>
              <a:gd name="connsiteX1" fmla="*/ 368135 w 4269179"/>
              <a:gd name="connsiteY1" fmla="*/ 0 h 843148"/>
              <a:gd name="connsiteX2" fmla="*/ 724395 w 4269179"/>
              <a:gd name="connsiteY2" fmla="*/ 843148 h 843148"/>
              <a:gd name="connsiteX3" fmla="*/ 724395 w 4269179"/>
              <a:gd name="connsiteY3" fmla="*/ 843148 h 843148"/>
              <a:gd name="connsiteX4" fmla="*/ 3705101 w 4269179"/>
              <a:gd name="connsiteY4" fmla="*/ 831272 h 843148"/>
              <a:gd name="connsiteX5" fmla="*/ 4108862 w 4269179"/>
              <a:gd name="connsiteY5" fmla="*/ 819397 h 843148"/>
              <a:gd name="connsiteX6" fmla="*/ 4108862 w 4269179"/>
              <a:gd name="connsiteY6" fmla="*/ 819397 h 843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9179" h="843148">
                <a:moveTo>
                  <a:pt x="0" y="843148"/>
                </a:moveTo>
                <a:cubicBezTo>
                  <a:pt x="123701" y="421574"/>
                  <a:pt x="247403" y="0"/>
                  <a:pt x="368135" y="0"/>
                </a:cubicBezTo>
                <a:cubicBezTo>
                  <a:pt x="488867" y="0"/>
                  <a:pt x="724395" y="843148"/>
                  <a:pt x="724395" y="843148"/>
                </a:cubicBezTo>
                <a:lnTo>
                  <a:pt x="724395" y="843148"/>
                </a:lnTo>
                <a:lnTo>
                  <a:pt x="3705101" y="831272"/>
                </a:lnTo>
                <a:cubicBezTo>
                  <a:pt x="4269179" y="827314"/>
                  <a:pt x="4108862" y="819397"/>
                  <a:pt x="4108862" y="819397"/>
                </a:cubicBezTo>
                <a:lnTo>
                  <a:pt x="4108862" y="81939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expected </a:t>
            </a:r>
            <a:r>
              <a:rPr lang="en-US" dirty="0" err="1" smtClean="0"/>
              <a:t>viremia</a:t>
            </a:r>
            <a:r>
              <a:rPr lang="en-US" dirty="0" smtClean="0"/>
              <a:t> pattern for a latent virus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Initial acute rise followed by virus free periods punctuated by less intense periods of </a:t>
            </a:r>
            <a:r>
              <a:rPr lang="en-US" dirty="0" err="1" smtClean="0"/>
              <a:t>viremia</a:t>
            </a:r>
            <a:r>
              <a:rPr lang="en-US" dirty="0" smtClean="0"/>
              <a:t>.</a:t>
            </a:r>
            <a:endParaRPr lang="en-US" dirty="0"/>
          </a:p>
        </p:txBody>
      </p:sp>
      <p:sp>
        <p:nvSpPr>
          <p:cNvPr id="8" name="Freeform 7"/>
          <p:cNvSpPr/>
          <p:nvPr/>
        </p:nvSpPr>
        <p:spPr>
          <a:xfrm>
            <a:off x="1721922" y="4085112"/>
            <a:ext cx="831273" cy="1638794"/>
          </a:xfrm>
          <a:custGeom>
            <a:avLst/>
            <a:gdLst>
              <a:gd name="connsiteX0" fmla="*/ 0 w 831273"/>
              <a:gd name="connsiteY0" fmla="*/ 1638794 h 1638794"/>
              <a:gd name="connsiteX1" fmla="*/ 415636 w 831273"/>
              <a:gd name="connsiteY1" fmla="*/ 0 h 1638794"/>
              <a:gd name="connsiteX2" fmla="*/ 831273 w 831273"/>
              <a:gd name="connsiteY2" fmla="*/ 1638794 h 1638794"/>
              <a:gd name="connsiteX3" fmla="*/ 831273 w 831273"/>
              <a:gd name="connsiteY3" fmla="*/ 1638794 h 1638794"/>
            </a:gdLst>
            <a:ahLst/>
            <a:cxnLst>
              <a:cxn ang="0">
                <a:pos x="connsiteX0" y="connsiteY0"/>
              </a:cxn>
              <a:cxn ang="0">
                <a:pos x="connsiteX1" y="connsiteY1"/>
              </a:cxn>
              <a:cxn ang="0">
                <a:pos x="connsiteX2" y="connsiteY2"/>
              </a:cxn>
              <a:cxn ang="0">
                <a:pos x="connsiteX3" y="connsiteY3"/>
              </a:cxn>
            </a:cxnLst>
            <a:rect l="l" t="t" r="r" b="b"/>
            <a:pathLst>
              <a:path w="831273" h="1638794">
                <a:moveTo>
                  <a:pt x="0" y="1638794"/>
                </a:moveTo>
                <a:cubicBezTo>
                  <a:pt x="138545" y="819397"/>
                  <a:pt x="277091" y="0"/>
                  <a:pt x="415636" y="0"/>
                </a:cubicBezTo>
                <a:cubicBezTo>
                  <a:pt x="554181" y="0"/>
                  <a:pt x="831273" y="1638794"/>
                  <a:pt x="831273" y="1638794"/>
                </a:cubicBezTo>
                <a:lnTo>
                  <a:pt x="831273" y="1638794"/>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035138" y="4926281"/>
            <a:ext cx="296883" cy="785750"/>
          </a:xfrm>
          <a:custGeom>
            <a:avLst/>
            <a:gdLst>
              <a:gd name="connsiteX0" fmla="*/ 0 w 296883"/>
              <a:gd name="connsiteY0" fmla="*/ 785750 h 785750"/>
              <a:gd name="connsiteX1" fmla="*/ 154379 w 296883"/>
              <a:gd name="connsiteY1" fmla="*/ 1979 h 785750"/>
              <a:gd name="connsiteX2" fmla="*/ 296883 w 296883"/>
              <a:gd name="connsiteY2" fmla="*/ 773875 h 785750"/>
              <a:gd name="connsiteX3" fmla="*/ 296883 w 296883"/>
              <a:gd name="connsiteY3" fmla="*/ 773875 h 785750"/>
            </a:gdLst>
            <a:ahLst/>
            <a:cxnLst>
              <a:cxn ang="0">
                <a:pos x="connsiteX0" y="connsiteY0"/>
              </a:cxn>
              <a:cxn ang="0">
                <a:pos x="connsiteX1" y="connsiteY1"/>
              </a:cxn>
              <a:cxn ang="0">
                <a:pos x="connsiteX2" y="connsiteY2"/>
              </a:cxn>
              <a:cxn ang="0">
                <a:pos x="connsiteX3" y="connsiteY3"/>
              </a:cxn>
            </a:cxnLst>
            <a:rect l="l" t="t" r="r" b="b"/>
            <a:pathLst>
              <a:path w="296883" h="785750">
                <a:moveTo>
                  <a:pt x="0" y="785750"/>
                </a:moveTo>
                <a:cubicBezTo>
                  <a:pt x="52449" y="394854"/>
                  <a:pt x="104899" y="3958"/>
                  <a:pt x="154379" y="1979"/>
                </a:cubicBezTo>
                <a:cubicBezTo>
                  <a:pt x="203859" y="0"/>
                  <a:pt x="296883" y="773875"/>
                  <a:pt x="296883" y="773875"/>
                </a:cubicBezTo>
                <a:lnTo>
                  <a:pt x="296883" y="773875"/>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a:stCxn id="8" idx="2"/>
            <a:endCxn id="9" idx="0"/>
          </p:cNvCxnSpPr>
          <p:nvPr/>
        </p:nvCxnSpPr>
        <p:spPr>
          <a:xfrm flipV="1">
            <a:off x="2553195" y="5712031"/>
            <a:ext cx="2481943" cy="1187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expected </a:t>
            </a:r>
            <a:r>
              <a:rPr lang="en-US" dirty="0" err="1" smtClean="0"/>
              <a:t>viremia</a:t>
            </a:r>
            <a:r>
              <a:rPr lang="en-US" dirty="0" smtClean="0"/>
              <a:t> pattern for chronic infection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Initial acute rise in </a:t>
            </a:r>
            <a:r>
              <a:rPr lang="en-US" dirty="0" err="1" smtClean="0"/>
              <a:t>viremia</a:t>
            </a:r>
            <a:r>
              <a:rPr lang="en-US" dirty="0" smtClean="0"/>
              <a:t> with a fall that does not reach zero.  </a:t>
            </a:r>
            <a:r>
              <a:rPr lang="en-US" dirty="0" err="1" smtClean="0"/>
              <a:t>Viremia</a:t>
            </a:r>
            <a:r>
              <a:rPr lang="en-US" dirty="0" smtClean="0"/>
              <a:t> is detectable in blood or tissues</a:t>
            </a:r>
            <a:endParaRPr lang="en-US" dirty="0"/>
          </a:p>
        </p:txBody>
      </p:sp>
      <p:sp>
        <p:nvSpPr>
          <p:cNvPr id="7" name="Freeform 6"/>
          <p:cNvSpPr/>
          <p:nvPr/>
        </p:nvSpPr>
        <p:spPr>
          <a:xfrm>
            <a:off x="1935678" y="4231574"/>
            <a:ext cx="878774" cy="2133600"/>
          </a:xfrm>
          <a:custGeom>
            <a:avLst/>
            <a:gdLst>
              <a:gd name="connsiteX0" fmla="*/ 0 w 878774"/>
              <a:gd name="connsiteY0" fmla="*/ 2133600 h 2133600"/>
              <a:gd name="connsiteX1" fmla="*/ 451262 w 878774"/>
              <a:gd name="connsiteY1" fmla="*/ 150421 h 2133600"/>
              <a:gd name="connsiteX2" fmla="*/ 878774 w 878774"/>
              <a:gd name="connsiteY2" fmla="*/ 1231075 h 2133600"/>
            </a:gdLst>
            <a:ahLst/>
            <a:cxnLst>
              <a:cxn ang="0">
                <a:pos x="connsiteX0" y="connsiteY0"/>
              </a:cxn>
              <a:cxn ang="0">
                <a:pos x="connsiteX1" y="connsiteY1"/>
              </a:cxn>
              <a:cxn ang="0">
                <a:pos x="connsiteX2" y="connsiteY2"/>
              </a:cxn>
            </a:cxnLst>
            <a:rect l="l" t="t" r="r" b="b"/>
            <a:pathLst>
              <a:path w="878774" h="2133600">
                <a:moveTo>
                  <a:pt x="0" y="2133600"/>
                </a:moveTo>
                <a:cubicBezTo>
                  <a:pt x="152400" y="1217221"/>
                  <a:pt x="304800" y="300842"/>
                  <a:pt x="451262" y="150421"/>
                </a:cubicBezTo>
                <a:cubicBezTo>
                  <a:pt x="597724" y="0"/>
                  <a:pt x="785751" y="1037111"/>
                  <a:pt x="878774" y="123107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 name="Straight Connector 8"/>
          <p:cNvCxnSpPr>
            <a:stCxn id="7" idx="2"/>
          </p:cNvCxnSpPr>
          <p:nvPr/>
        </p:nvCxnSpPr>
        <p:spPr>
          <a:xfrm flipV="1">
            <a:off x="2814452" y="5410200"/>
            <a:ext cx="3967348" cy="5244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expected </a:t>
            </a:r>
            <a:r>
              <a:rPr lang="en-US" dirty="0" err="1" smtClean="0"/>
              <a:t>viremia</a:t>
            </a:r>
            <a:r>
              <a:rPr lang="en-US" dirty="0" smtClean="0"/>
              <a:t> pattern with slow chronic infection.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Disclaimer</a:t>
            </a:r>
            <a:endParaRPr lang="en-US" dirty="0"/>
          </a:p>
        </p:txBody>
      </p:sp>
      <p:sp>
        <p:nvSpPr>
          <p:cNvPr id="5" name="TextBox 4"/>
          <p:cNvSpPr txBox="1"/>
          <p:nvPr/>
        </p:nvSpPr>
        <p:spPr>
          <a:xfrm>
            <a:off x="457200" y="1752600"/>
            <a:ext cx="8153400" cy="3416320"/>
          </a:xfrm>
          <a:prstGeom prst="rect">
            <a:avLst/>
          </a:prstGeom>
          <a:noFill/>
        </p:spPr>
        <p:txBody>
          <a:bodyPr wrap="square" rtlCol="0">
            <a:spAutoFit/>
          </a:bodyPr>
          <a:lstStyle/>
          <a:p>
            <a:r>
              <a:rPr lang="en-US" dirty="0" smtClean="0"/>
              <a:t>The information represents my understanding only so errors and omissions are probably rampant.  It has not been vetted or reviewed by faculty. The source is our class notes.</a:t>
            </a:r>
          </a:p>
          <a:p>
            <a:endParaRPr lang="en-US" dirty="0" smtClean="0"/>
          </a:p>
          <a:p>
            <a:r>
              <a:rPr lang="en-US" dirty="0" smtClean="0"/>
              <a:t>The document can mostly be used forward and backward.  I tried to mark questionable stuff with (?).  </a:t>
            </a:r>
          </a:p>
          <a:p>
            <a:endParaRPr lang="en-US" dirty="0" smtClean="0"/>
          </a:p>
          <a:p>
            <a:r>
              <a:rPr lang="en-US" dirty="0" smtClean="0"/>
              <a:t>If you want it to look pretty, steal some crayons and go to town. </a:t>
            </a:r>
          </a:p>
          <a:p>
            <a:endParaRPr lang="en-US" dirty="0" smtClean="0"/>
          </a:p>
          <a:p>
            <a:r>
              <a:rPr lang="en-US" dirty="0" smtClean="0"/>
              <a:t>Finally…</a:t>
            </a:r>
          </a:p>
          <a:p>
            <a:endParaRPr lang="en-US" dirty="0" smtClean="0"/>
          </a:p>
          <a:p>
            <a:r>
              <a:rPr lang="en-US" dirty="0" smtClean="0"/>
              <a:t>If you’re a gunner, buck up and do your own work.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Viremia</a:t>
            </a:r>
            <a:r>
              <a:rPr lang="en-US" dirty="0" smtClean="0"/>
              <a:t> increases slowly over time.</a:t>
            </a:r>
            <a:endParaRPr lang="en-US" dirty="0"/>
          </a:p>
        </p:txBody>
      </p:sp>
      <p:cxnSp>
        <p:nvCxnSpPr>
          <p:cNvPr id="4" name="Straight Connector 3"/>
          <p:cNvCxnSpPr/>
          <p:nvPr/>
        </p:nvCxnSpPr>
        <p:spPr>
          <a:xfrm flipV="1">
            <a:off x="2209800" y="4114800"/>
            <a:ext cx="5791200" cy="1219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a:t>
            </a:r>
            <a:r>
              <a:rPr lang="en-US" dirty="0" err="1" smtClean="0"/>
              <a:t>viremia</a:t>
            </a:r>
            <a:r>
              <a:rPr lang="en-US" dirty="0" smtClean="0"/>
              <a:t> associated with set point escape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Really a combination of chronic </a:t>
            </a:r>
            <a:r>
              <a:rPr lang="en-US" sz="2800" dirty="0" err="1" smtClean="0"/>
              <a:t>viremia</a:t>
            </a:r>
            <a:r>
              <a:rPr lang="en-US" sz="2800" dirty="0" smtClean="0"/>
              <a:t> and rapidly rising slow chronic response.  Initial acute infection followed by a drop in </a:t>
            </a:r>
            <a:r>
              <a:rPr lang="en-US" sz="2800" dirty="0" err="1" smtClean="0"/>
              <a:t>viremia</a:t>
            </a:r>
            <a:r>
              <a:rPr lang="en-US" sz="2800" dirty="0" smtClean="0"/>
              <a:t> that does not return to zero (aka set point).  Eventually, the virus escapes the immune system in a chronic escalation.  </a:t>
            </a:r>
            <a:endParaRPr lang="en-US" sz="2800" dirty="0"/>
          </a:p>
        </p:txBody>
      </p:sp>
      <p:sp>
        <p:nvSpPr>
          <p:cNvPr id="3" name="Freeform 2"/>
          <p:cNvSpPr/>
          <p:nvPr/>
        </p:nvSpPr>
        <p:spPr>
          <a:xfrm>
            <a:off x="1940626" y="4536374"/>
            <a:ext cx="878774" cy="2133600"/>
          </a:xfrm>
          <a:custGeom>
            <a:avLst/>
            <a:gdLst>
              <a:gd name="connsiteX0" fmla="*/ 0 w 878774"/>
              <a:gd name="connsiteY0" fmla="*/ 2133600 h 2133600"/>
              <a:gd name="connsiteX1" fmla="*/ 451262 w 878774"/>
              <a:gd name="connsiteY1" fmla="*/ 150421 h 2133600"/>
              <a:gd name="connsiteX2" fmla="*/ 878774 w 878774"/>
              <a:gd name="connsiteY2" fmla="*/ 1231075 h 2133600"/>
            </a:gdLst>
            <a:ahLst/>
            <a:cxnLst>
              <a:cxn ang="0">
                <a:pos x="connsiteX0" y="connsiteY0"/>
              </a:cxn>
              <a:cxn ang="0">
                <a:pos x="connsiteX1" y="connsiteY1"/>
              </a:cxn>
              <a:cxn ang="0">
                <a:pos x="connsiteX2" y="connsiteY2"/>
              </a:cxn>
            </a:cxnLst>
            <a:rect l="l" t="t" r="r" b="b"/>
            <a:pathLst>
              <a:path w="878774" h="2133600">
                <a:moveTo>
                  <a:pt x="0" y="2133600"/>
                </a:moveTo>
                <a:cubicBezTo>
                  <a:pt x="152400" y="1217221"/>
                  <a:pt x="304800" y="300842"/>
                  <a:pt x="451262" y="150421"/>
                </a:cubicBezTo>
                <a:cubicBezTo>
                  <a:pt x="597724" y="0"/>
                  <a:pt x="785751" y="1037111"/>
                  <a:pt x="878774" y="123107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 name="Straight Connector 3"/>
          <p:cNvCxnSpPr>
            <a:stCxn id="3" idx="2"/>
          </p:cNvCxnSpPr>
          <p:nvPr/>
        </p:nvCxnSpPr>
        <p:spPr>
          <a:xfrm flipV="1">
            <a:off x="2819400" y="5715000"/>
            <a:ext cx="3967348" cy="52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781800" y="4648200"/>
            <a:ext cx="114300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0" y="5791200"/>
            <a:ext cx="1912062" cy="369332"/>
          </a:xfrm>
          <a:prstGeom prst="rect">
            <a:avLst/>
          </a:prstGeom>
          <a:noFill/>
        </p:spPr>
        <p:txBody>
          <a:bodyPr wrap="none" rtlCol="0">
            <a:spAutoFit/>
          </a:bodyPr>
          <a:lstStyle/>
          <a:p>
            <a:r>
              <a:rPr lang="en-US" dirty="0" smtClean="0"/>
              <a:t>Set point (chronic)</a:t>
            </a:r>
            <a:endParaRPr lang="en-US" dirty="0"/>
          </a:p>
        </p:txBody>
      </p:sp>
      <p:sp>
        <p:nvSpPr>
          <p:cNvPr id="8" name="TextBox 7"/>
          <p:cNvSpPr txBox="1"/>
          <p:nvPr/>
        </p:nvSpPr>
        <p:spPr>
          <a:xfrm>
            <a:off x="6781800" y="5791200"/>
            <a:ext cx="1905000" cy="646331"/>
          </a:xfrm>
          <a:prstGeom prst="rect">
            <a:avLst/>
          </a:prstGeom>
          <a:noFill/>
        </p:spPr>
        <p:txBody>
          <a:bodyPr wrap="square" rtlCol="0">
            <a:spAutoFit/>
          </a:bodyPr>
          <a:lstStyle/>
          <a:p>
            <a:r>
              <a:rPr lang="en-US" dirty="0" smtClean="0"/>
              <a:t>Slow chronic-like escape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List the prototypical virus for each pattern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Acute – influenza</a:t>
            </a:r>
          </a:p>
          <a:p>
            <a:r>
              <a:rPr lang="en-US" dirty="0" smtClean="0"/>
              <a:t>Latent – HSV-1</a:t>
            </a:r>
          </a:p>
          <a:p>
            <a:r>
              <a:rPr lang="en-US" dirty="0" smtClean="0"/>
              <a:t>Chronic – </a:t>
            </a:r>
            <a:r>
              <a:rPr lang="en-US" dirty="0" err="1" smtClean="0"/>
              <a:t>Hep</a:t>
            </a:r>
            <a:r>
              <a:rPr lang="en-US" dirty="0" smtClean="0"/>
              <a:t> B</a:t>
            </a:r>
          </a:p>
          <a:p>
            <a:r>
              <a:rPr lang="en-US" dirty="0" smtClean="0"/>
              <a:t>Slow chronic - ??</a:t>
            </a:r>
          </a:p>
          <a:p>
            <a:r>
              <a:rPr lang="en-US" dirty="0" smtClean="0"/>
              <a:t>Set point escape - HIV</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 viral envelope?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lipid </a:t>
            </a:r>
            <a:r>
              <a:rPr lang="en-US" dirty="0" err="1" smtClean="0"/>
              <a:t>bilayer</a:t>
            </a:r>
            <a:r>
              <a:rPr lang="en-US" dirty="0" smtClean="0"/>
              <a:t> derived from host membranes.  Most often the source is the plasma membrane but it may also be the ER/</a:t>
            </a:r>
            <a:r>
              <a:rPr lang="en-US" dirty="0" err="1" smtClean="0"/>
              <a:t>golgi</a:t>
            </a:r>
            <a:r>
              <a:rPr lang="en-US" dirty="0" smtClean="0"/>
              <a:t> or the nuclear membrane (herpes)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a capsid?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capsid is a protein structure that surrounds and protects the viral genome.  The capsid organizes and provides shape to the virus.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t>
            </a:r>
            <a:r>
              <a:rPr lang="en-US" dirty="0" err="1" smtClean="0"/>
              <a:t>nucleocapsid</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Are viruses alive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Nucleocapsid</a:t>
            </a:r>
            <a:r>
              <a:rPr lang="en-US" dirty="0" smtClean="0"/>
              <a:t> proteins are proteins that organize the genome in enveloped viruses that do not have an </a:t>
            </a:r>
            <a:r>
              <a:rPr lang="en-US" dirty="0" err="1" smtClean="0"/>
              <a:t>icosohedral</a:t>
            </a:r>
            <a:r>
              <a:rPr lang="en-US" dirty="0" smtClean="0"/>
              <a:t> core.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viral spikes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Proteins that extend from the virus that allow it to interact with its environment.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matrix proteins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enveloped viruses, matrix proteins link the </a:t>
            </a:r>
            <a:r>
              <a:rPr lang="en-US" dirty="0" err="1" smtClean="0"/>
              <a:t>nucleocapsid</a:t>
            </a:r>
            <a:r>
              <a:rPr lang="en-US" dirty="0" smtClean="0"/>
              <a:t> to the spikes and membrane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 you take the blue or the red pill coppertop?</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pic>
        <p:nvPicPr>
          <p:cNvPr id="2050" name="Picture 2" descr="http://web.arch.usyd.edu.au/~andrew/infodemo_2007/students/patel/images/matrix.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 </a:t>
            </a:r>
            <a:r>
              <a:rPr lang="en-US" dirty="0" err="1" smtClean="0"/>
              <a:t>capsomere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err="1" smtClean="0"/>
              <a:t>capsomere</a:t>
            </a:r>
            <a:r>
              <a:rPr lang="en-US" dirty="0" smtClean="0"/>
              <a:t> is an aggregation of proteins that forms a modular building component of naked capsid virus (cubic, icosahedral) and that of enveloped icosahedral virus..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structure of naked capsid virus.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depends an who you ask.  Dr. A says yes.  They are obligate intracellular parasites that carry enough genes to reproduce themselves within the defined environment of their host.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naked capsid virus consists of a genome packaged by core proteins surmounted repeating </a:t>
            </a:r>
            <a:r>
              <a:rPr lang="en-US" dirty="0" err="1" smtClean="0"/>
              <a:t>capsomeres</a:t>
            </a:r>
            <a:r>
              <a:rPr lang="en-US" dirty="0" smtClean="0"/>
              <a:t> organized into an icosahedral shell from which protein spike protrude.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relative </a:t>
            </a:r>
            <a:r>
              <a:rPr lang="en-US" dirty="0" err="1" smtClean="0"/>
              <a:t>antigenicity</a:t>
            </a:r>
            <a:r>
              <a:rPr lang="en-US" dirty="0" smtClean="0"/>
              <a:t> of viral structural proteins?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Spikes are more apt to be exposed to the immune system and hence are more likely to be antigenic.  Antibodies directed against spikes should be more efficacious.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the functions of spikes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Enzymatic (influenza </a:t>
            </a:r>
            <a:r>
              <a:rPr lang="en-US" dirty="0" err="1" smtClean="0"/>
              <a:t>neuroaminidase</a:t>
            </a:r>
            <a:r>
              <a:rPr lang="en-US" dirty="0" smtClean="0"/>
              <a:t>)</a:t>
            </a:r>
          </a:p>
          <a:p>
            <a:pPr marL="514350" indent="-514350">
              <a:buAutoNum type="arabicPeriod"/>
            </a:pPr>
            <a:r>
              <a:rPr lang="en-US" dirty="0" smtClean="0"/>
              <a:t>Fusion with host cells</a:t>
            </a:r>
          </a:p>
          <a:p>
            <a:pPr marL="514350" indent="-514350">
              <a:buAutoNum type="arabicPeriod"/>
            </a:pPr>
            <a:r>
              <a:rPr lang="en-US" dirty="0" smtClean="0"/>
              <a:t>Eliciting immune response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tropism</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propensity of a virus to infect specific tissues.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basis for tropism</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Access to the tissue and receptors on the tissue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you were working in a </a:t>
            </a:r>
            <a:r>
              <a:rPr lang="en-US" dirty="0" err="1" smtClean="0"/>
              <a:t>bioweapons</a:t>
            </a:r>
            <a:r>
              <a:rPr lang="en-US" dirty="0" smtClean="0"/>
              <a:t> lab, what part of the virus would you change to alter its tropism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is genetic information encoded in viruses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spikes.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t>
            </a:r>
            <a:r>
              <a:rPr lang="en-US" dirty="0" err="1" smtClean="0"/>
              <a:t>troopism</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actor’s propensity to form travelling groups.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basis for virus classification.  Consider old and new.</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Old school:  phenotypic and disease characteristics of the virus.</a:t>
            </a:r>
          </a:p>
          <a:p>
            <a:r>
              <a:rPr lang="en-US" dirty="0" smtClean="0"/>
              <a:t>New school:  Genetic analysis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a:t>
            </a:r>
            <a:r>
              <a:rPr lang="en-US" dirty="0" err="1" smtClean="0"/>
              <a:t>herpesviridae</a:t>
            </a:r>
            <a:r>
              <a:rPr lang="en-US" dirty="0" smtClean="0"/>
              <a:t> a </a:t>
            </a:r>
            <a:r>
              <a:rPr lang="en-US" dirty="0" err="1" smtClean="0"/>
              <a:t>fmily</a:t>
            </a:r>
            <a:r>
              <a:rPr lang="en-US" dirty="0" smtClean="0"/>
              <a:t>, genus, or species</a:t>
            </a:r>
            <a:r>
              <a:rPr lang="en-US" dirty="0" smtClean="0"/>
              <a:t> </a:t>
            </a:r>
            <a:r>
              <a:rPr lang="en-US" dirty="0" smtClean="0"/>
              <a:t>designation</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family.</a:t>
            </a:r>
          </a:p>
          <a:p>
            <a:r>
              <a:rPr lang="en-US" dirty="0" err="1" smtClean="0"/>
              <a:t>XXXviridae</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a:t>
            </a:r>
            <a:r>
              <a:rPr lang="en-US" dirty="0" err="1" smtClean="0"/>
              <a:t>simplexvirus</a:t>
            </a:r>
            <a:r>
              <a:rPr lang="en-US" dirty="0" smtClean="0"/>
              <a:t> a family, genus, or species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Genus</a:t>
            </a:r>
          </a:p>
          <a:p>
            <a:r>
              <a:rPr lang="en-US" dirty="0" err="1" smtClean="0"/>
              <a:t>XXXvirus</a:t>
            </a:r>
            <a:endParaRPr lang="en-US" dirty="0"/>
          </a:p>
        </p:txBody>
      </p:sp>
      <p:pic>
        <p:nvPicPr>
          <p:cNvPr id="51204" name="Picture 4" descr="Einstein"/>
          <p:cNvPicPr>
            <a:picLocks noChangeAspect="1" noChangeArrowheads="1"/>
          </p:cNvPicPr>
          <p:nvPr/>
        </p:nvPicPr>
        <p:blipFill>
          <a:blip r:embed="rId2" cstate="print"/>
          <a:srcRect/>
          <a:stretch>
            <a:fillRect/>
          </a:stretch>
        </p:blipFill>
        <p:spPr bwMode="auto">
          <a:xfrm>
            <a:off x="6019800" y="2057400"/>
            <a:ext cx="2790825" cy="3571875"/>
          </a:xfrm>
          <a:prstGeom prst="rect">
            <a:avLst/>
          </a:prstGeom>
          <a:noFill/>
        </p:spPr>
      </p:pic>
      <p:sp>
        <p:nvSpPr>
          <p:cNvPr id="5" name="TextBox 4"/>
          <p:cNvSpPr txBox="1"/>
          <p:nvPr/>
        </p:nvSpPr>
        <p:spPr>
          <a:xfrm>
            <a:off x="7162800" y="5638800"/>
            <a:ext cx="832279" cy="369332"/>
          </a:xfrm>
          <a:prstGeom prst="rect">
            <a:avLst/>
          </a:prstGeom>
          <a:noFill/>
        </p:spPr>
        <p:txBody>
          <a:bodyPr wrap="none" rtlCol="0">
            <a:spAutoFit/>
          </a:bodyPr>
          <a:lstStyle/>
          <a:p>
            <a:r>
              <a:rPr lang="en-US" dirty="0" smtClean="0"/>
              <a:t>Genius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herpes simplex 2 virus a family, genus, or species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Genetic information is encoded in either RNA or DNA depending on the virus.  It is important to note that viruses do not contain both RNA and DNA.</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species</a:t>
            </a:r>
          </a:p>
          <a:p>
            <a:r>
              <a:rPr lang="en-US" dirty="0" smtClean="0"/>
              <a:t>XXX   virus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steps are required for viral infection</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Attachment</a:t>
            </a:r>
          </a:p>
          <a:p>
            <a:r>
              <a:rPr lang="en-US" dirty="0" smtClean="0"/>
              <a:t>2. Penetration</a:t>
            </a:r>
          </a:p>
          <a:p>
            <a:r>
              <a:rPr lang="en-US" dirty="0" smtClean="0"/>
              <a:t>3. </a:t>
            </a:r>
            <a:r>
              <a:rPr lang="en-US" dirty="0" err="1" smtClean="0"/>
              <a:t>Uncoating</a:t>
            </a:r>
            <a:endParaRPr lang="en-US" dirty="0" smtClean="0"/>
          </a:p>
          <a:p>
            <a:r>
              <a:rPr lang="en-US" dirty="0" smtClean="0"/>
              <a:t>4. Replication</a:t>
            </a:r>
          </a:p>
          <a:p>
            <a:r>
              <a:rPr lang="en-US" dirty="0" smtClean="0"/>
              <a:t>5. Assembly</a:t>
            </a:r>
          </a:p>
          <a:p>
            <a:r>
              <a:rPr lang="en-US" dirty="0" smtClean="0"/>
              <a:t>6. Release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viral penetration mechanisms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Membrane fusion – only in enveloped viruses</a:t>
            </a:r>
          </a:p>
          <a:p>
            <a:r>
              <a:rPr lang="en-US" dirty="0" smtClean="0"/>
              <a:t>Receptor mediated endocytosis – naked capsid virus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Distringuish</a:t>
            </a:r>
            <a:r>
              <a:rPr lang="en-US" dirty="0" smtClean="0"/>
              <a:t> early and late replication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Classically early replication involves creation of regulatory elements while late replication involves creation of structural elements and duplication of the genome.</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Where do RNA and DNA virus replicate as general rules.</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RNA virus replicates in the cytoplasm except </a:t>
            </a:r>
            <a:r>
              <a:rPr lang="en-US" dirty="0" err="1" smtClean="0"/>
              <a:t>orthomyxovirus</a:t>
            </a:r>
            <a:endParaRPr lang="en-US" dirty="0" smtClean="0"/>
          </a:p>
          <a:p>
            <a:r>
              <a:rPr lang="en-US" dirty="0" smtClean="0"/>
              <a:t>DNA replicates in nucleus except for poxvirus</a:t>
            </a:r>
          </a:p>
          <a:p>
            <a:r>
              <a:rPr lang="en-US" dirty="0" smtClean="0"/>
              <a:t>Retro viruses replicate in the nucleus.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difference between sense (+) and antisense (-) genetic material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a virion</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Antisense (-) strands are those whose 5’-3’ is opposite to the mRNA.  Sense strands (+) are oriented in the same direction.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sense are RNA viruses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RNA viruses can be either + or – depending on the species.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advantage to + stranded RNA</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viral genome is expressed directly by cellular components on entry into the cell with minimal reliance on viral factors.  In concept, + sense can be packed into a smaller suitcase.</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protein do all RNA viruses require for replication</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RNA dependent RNA polymerase</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when + and – RNA will be present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Both + and – sense RNA is present during genome replication.</a:t>
            </a:r>
            <a:r>
              <a:rPr lang="en-US" dirty="0" smtClean="0">
                <a:sym typeface="Wingdings" pitchFamily="2" charset="2"/>
              </a:rPr>
              <a:t>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does pox virus bring an RNA polymerase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functioning virus particle.  Distinguished from an defective particle.</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 though pox is a DNA virus, it replicates in the cytoplasm and so has no access to cellular RNA </a:t>
            </a:r>
            <a:r>
              <a:rPr lang="en-US" dirty="0" err="1" smtClean="0"/>
              <a:t>trascription</a:t>
            </a:r>
            <a:r>
              <a:rPr lang="en-US" dirty="0" smtClean="0"/>
              <a:t> machinery.</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would a DNA virus bring a DNA polymerase</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To control replication without reliance on host replication machinery</a:t>
            </a:r>
          </a:p>
          <a:p>
            <a:pPr marL="514350" indent="-514350">
              <a:buAutoNum type="arabicPeriod"/>
            </a:pPr>
            <a:r>
              <a:rPr lang="en-US" dirty="0" smtClean="0"/>
              <a:t>Because it replicates in the cytoplasm (pox) where host machinery is unavailable</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DNA is normally double stranded, why doesn’t a </a:t>
            </a:r>
            <a:r>
              <a:rPr lang="en-US" dirty="0" err="1" smtClean="0"/>
              <a:t>ssDNA</a:t>
            </a:r>
            <a:r>
              <a:rPr lang="en-US" dirty="0" smtClean="0"/>
              <a:t> virus fail</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Host repair machinery “fixes” the single strand</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how RNA viruses circumvent </a:t>
            </a:r>
            <a:r>
              <a:rPr lang="en-US" dirty="0" err="1" smtClean="0"/>
              <a:t>monocystronicity</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Segmentation</a:t>
            </a:r>
          </a:p>
          <a:p>
            <a:pPr marL="514350" indent="-514350">
              <a:buAutoNum type="arabicPeriod"/>
            </a:pPr>
            <a:r>
              <a:rPr lang="en-US" dirty="0" smtClean="0"/>
              <a:t>Viral RNA polymerase stuttering (term?)</a:t>
            </a:r>
          </a:p>
          <a:p>
            <a:pPr marL="514350" indent="-514350">
              <a:buAutoNum type="arabicPeriod"/>
            </a:pPr>
            <a:r>
              <a:rPr lang="en-US" dirty="0" smtClean="0"/>
              <a:t>Proteolysis</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do DNA viruses overcome </a:t>
            </a:r>
            <a:r>
              <a:rPr lang="en-US" dirty="0" err="1" smtClean="0"/>
              <a:t>monocistronicity</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Alternative splicing</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are viruses released from the host cell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the range of size and complexity in the </a:t>
            </a:r>
            <a:r>
              <a:rPr lang="en-US" dirty="0" err="1" smtClean="0"/>
              <a:t>viraverse</a:t>
            </a:r>
            <a:r>
              <a:rPr lang="en-US" dirty="0" smtClean="0"/>
              <a:t> (viral-universe - a shiny new word)</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AutoNum type="arabicPeriod"/>
            </a:pPr>
            <a:r>
              <a:rPr lang="en-US" dirty="0" smtClean="0"/>
              <a:t>Budding</a:t>
            </a:r>
          </a:p>
          <a:p>
            <a:pPr marL="514350" indent="-514350">
              <a:buAutoNum type="arabicPeriod"/>
            </a:pPr>
            <a:r>
              <a:rPr lang="en-US" dirty="0" smtClean="0"/>
              <a:t>Lysis – kill the cell</a:t>
            </a:r>
          </a:p>
          <a:p>
            <a:pPr marL="514350" indent="-514350">
              <a:buAutoNum type="arabicPeriod"/>
            </a:pPr>
            <a:r>
              <a:rPr lang="en-US" dirty="0" err="1" smtClean="0"/>
              <a:t>Cytocidal</a:t>
            </a:r>
            <a:r>
              <a:rPr lang="en-US" dirty="0" smtClean="0"/>
              <a:t> – wait for cell to die</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productive cycle</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Refers to the period of active virus replication</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non-productive</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cell in which is infected based on the presence of viral genetic material but which produces no virus</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temperate</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virus capable of entering a productive phase after a non-productive phase.</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permissive</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cell that permits production of viral progeny or viral transformation</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non-permissive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8818</TotalTime>
  <Words>1670</Words>
  <Application>Microsoft Office PowerPoint</Application>
  <PresentationFormat>On-screen Show (4:3)</PresentationFormat>
  <Paragraphs>176</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Office Theme</vt:lpstr>
      <vt:lpstr>Basic Virology</vt:lpstr>
      <vt:lpstr>Disclaimer</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Immunology Stack</dc:title>
  <dc:creator>Mike Ori</dc:creator>
  <cp:lastModifiedBy>Mike Ori</cp:lastModifiedBy>
  <cp:revision>33</cp:revision>
  <dcterms:created xsi:type="dcterms:W3CDTF">2009-10-28T21:56:46Z</dcterms:created>
  <dcterms:modified xsi:type="dcterms:W3CDTF">2009-12-06T03:08:40Z</dcterms:modified>
</cp:coreProperties>
</file>