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44" r:id="rId3"/>
    <p:sldId id="258" r:id="rId4"/>
    <p:sldId id="259" r:id="rId5"/>
    <p:sldId id="260" r:id="rId6"/>
    <p:sldId id="261" r:id="rId7"/>
    <p:sldId id="262" r:id="rId8"/>
    <p:sldId id="263" r:id="rId9"/>
    <p:sldId id="265" r:id="rId10"/>
    <p:sldId id="266" r:id="rId11"/>
    <p:sldId id="271" r:id="rId12"/>
    <p:sldId id="272" r:id="rId13"/>
    <p:sldId id="264" r:id="rId14"/>
    <p:sldId id="267" r:id="rId15"/>
    <p:sldId id="268" r:id="rId16"/>
    <p:sldId id="269"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5" r:id="rId59"/>
    <p:sldId id="314" r:id="rId60"/>
    <p:sldId id="298" r:id="rId61"/>
    <p:sldId id="316" r:id="rId62"/>
    <p:sldId id="318" r:id="rId63"/>
    <p:sldId id="319" r:id="rId64"/>
    <p:sldId id="320" r:id="rId65"/>
    <p:sldId id="321" r:id="rId66"/>
    <p:sldId id="317"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3" r:id="rId87"/>
    <p:sldId id="344" r:id="rId88"/>
    <p:sldId id="341" r:id="rId89"/>
    <p:sldId id="342"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3" r:id="rId117"/>
    <p:sldId id="374" r:id="rId118"/>
    <p:sldId id="371" r:id="rId119"/>
    <p:sldId id="372" r:id="rId120"/>
    <p:sldId id="375" r:id="rId121"/>
    <p:sldId id="376" r:id="rId122"/>
    <p:sldId id="377" r:id="rId123"/>
    <p:sldId id="378" r:id="rId124"/>
    <p:sldId id="379" r:id="rId125"/>
    <p:sldId id="380" r:id="rId126"/>
    <p:sldId id="394" r:id="rId127"/>
    <p:sldId id="395"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9" r:id="rId171"/>
    <p:sldId id="430" r:id="rId172"/>
    <p:sldId id="425" r:id="rId173"/>
    <p:sldId id="426" r:id="rId174"/>
    <p:sldId id="427" r:id="rId175"/>
    <p:sldId id="428" r:id="rId176"/>
    <p:sldId id="433" r:id="rId177"/>
    <p:sldId id="434" r:id="rId178"/>
    <p:sldId id="431" r:id="rId179"/>
    <p:sldId id="432" r:id="rId180"/>
    <p:sldId id="435" r:id="rId181"/>
    <p:sldId id="436" r:id="rId182"/>
    <p:sldId id="437" r:id="rId183"/>
    <p:sldId id="438" r:id="rId184"/>
    <p:sldId id="439" r:id="rId185"/>
    <p:sldId id="440" r:id="rId186"/>
    <p:sldId id="441" r:id="rId187"/>
    <p:sldId id="442" r:id="rId188"/>
    <p:sldId id="445" r:id="rId189"/>
    <p:sldId id="446" r:id="rId190"/>
    <p:sldId id="447" r:id="rId191"/>
    <p:sldId id="448" r:id="rId192"/>
    <p:sldId id="449" r:id="rId193"/>
    <p:sldId id="450" r:id="rId194"/>
    <p:sldId id="451" r:id="rId195"/>
    <p:sldId id="452" r:id="rId196"/>
    <p:sldId id="453" r:id="rId197"/>
    <p:sldId id="454" r:id="rId198"/>
    <p:sldId id="455" r:id="rId199"/>
    <p:sldId id="456" r:id="rId200"/>
    <p:sldId id="457" r:id="rId201"/>
    <p:sldId id="458" r:id="rId202"/>
    <p:sldId id="460" r:id="rId203"/>
    <p:sldId id="461" r:id="rId204"/>
    <p:sldId id="459" r:id="rId205"/>
    <p:sldId id="462" r:id="rId206"/>
    <p:sldId id="463" r:id="rId207"/>
    <p:sldId id="464" r:id="rId208"/>
    <p:sldId id="465" r:id="rId209"/>
    <p:sldId id="466" r:id="rId210"/>
    <p:sldId id="467" r:id="rId211"/>
    <p:sldId id="468" r:id="rId2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tableStyles" Target="tableStyle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DC9867-6609-4A15-B809-7A763C9E50C8}" type="datetimeFigureOut">
              <a:rPr lang="en-US" smtClean="0"/>
              <a:pPr/>
              <a:t>5/6/2010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C9867-6609-4A15-B809-7A763C9E50C8}" type="datetimeFigureOut">
              <a:rPr lang="en-US" smtClean="0"/>
              <a:pPr/>
              <a:t>5/6/2010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C9867-6609-4A15-B809-7A763C9E50C8}" type="datetimeFigureOut">
              <a:rPr lang="en-US" smtClean="0"/>
              <a:pPr/>
              <a:t>5/6/2010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C9867-6609-4A15-B809-7A763C9E50C8}" type="datetimeFigureOut">
              <a:rPr lang="en-US" smtClean="0"/>
              <a:pPr/>
              <a:t>5/6/2010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DC9867-6609-4A15-B809-7A763C9E50C8}" type="datetimeFigureOut">
              <a:rPr lang="en-US" smtClean="0"/>
              <a:pPr/>
              <a:t>5/6/2010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DC9867-6609-4A15-B809-7A763C9E50C8}" type="datetimeFigureOut">
              <a:rPr lang="en-US" smtClean="0"/>
              <a:pPr/>
              <a:t>5/6/2010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DC9867-6609-4A15-B809-7A763C9E50C8}" type="datetimeFigureOut">
              <a:rPr lang="en-US" smtClean="0"/>
              <a:pPr/>
              <a:t>5/6/2010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DC9867-6609-4A15-B809-7A763C9E50C8}" type="datetimeFigureOut">
              <a:rPr lang="en-US" smtClean="0"/>
              <a:pPr/>
              <a:t>5/6/2010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C9867-6609-4A15-B809-7A763C9E50C8}" type="datetimeFigureOut">
              <a:rPr lang="en-US" smtClean="0"/>
              <a:pPr/>
              <a:t>5/6/2010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DC9867-6609-4A15-B809-7A763C9E50C8}" type="datetimeFigureOut">
              <a:rPr lang="en-US" smtClean="0"/>
              <a:pPr/>
              <a:t>5/6/2010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DC9867-6609-4A15-B809-7A763C9E50C8}" type="datetimeFigureOut">
              <a:rPr lang="en-US" smtClean="0"/>
              <a:pPr/>
              <a:t>5/6/2010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1051F-E204-4CE6-BF39-E966EE2B3C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C9867-6609-4A15-B809-7A763C9E50C8}" type="datetimeFigureOut">
              <a:rPr lang="en-US" smtClean="0"/>
              <a:pPr/>
              <a:t>5/6/2010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1051F-E204-4CE6-BF39-E966EE2B3C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video.google.com/videoplay?docid=-8707040384334661843" TargetMode="External"/><Relationship Id="rId2" Type="http://schemas.openxmlformats.org/officeDocument/2006/relationships/hyperlink" Target="http://www.youtube.com/watch?v=an3nheDsBXI"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Slackers Guide to Blood and Urine</a:t>
            </a:r>
            <a:endParaRPr lang="en-US" dirty="0"/>
          </a:p>
        </p:txBody>
      </p:sp>
      <p:sp>
        <p:nvSpPr>
          <p:cNvPr id="3" name="Subtitle 2"/>
          <p:cNvSpPr>
            <a:spLocks noGrp="1"/>
          </p:cNvSpPr>
          <p:nvPr>
            <p:ph type="subTitle" idx="1"/>
          </p:nvPr>
        </p:nvSpPr>
        <p:spPr/>
        <p:txBody>
          <a:bodyPr/>
          <a:lstStyle/>
          <a:p>
            <a:r>
              <a:rPr lang="en-US" dirty="0" smtClean="0"/>
              <a:t>Mike </a:t>
            </a:r>
            <a:r>
              <a:rPr lang="en-US" smtClean="0"/>
              <a:t>Ori</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181600" cy="4525963"/>
          </a:xfrm>
        </p:spPr>
        <p:txBody>
          <a:bodyPr>
            <a:normAutofit fontScale="92500" lnSpcReduction="10000"/>
          </a:bodyPr>
          <a:lstStyle/>
          <a:p>
            <a:r>
              <a:rPr lang="en-US" dirty="0" smtClean="0"/>
              <a:t>Target cells are RBC’s with a small peak in the center of the central pallor </a:t>
            </a:r>
          </a:p>
          <a:p>
            <a:r>
              <a:rPr lang="en-US" dirty="0" err="1" smtClean="0"/>
              <a:t>Spherocytes</a:t>
            </a:r>
            <a:r>
              <a:rPr lang="en-US" dirty="0" smtClean="0"/>
              <a:t> are RBC’s that have lost cell membrane and thus loose their biconcave disk structure and its associated central pallor</a:t>
            </a:r>
          </a:p>
          <a:p>
            <a:r>
              <a:rPr lang="en-US" dirty="0" err="1" smtClean="0"/>
              <a:t>Schistocytes</a:t>
            </a:r>
            <a:r>
              <a:rPr lang="en-US" dirty="0" smtClean="0"/>
              <a:t> are RBC’s that have been fragmented</a:t>
            </a:r>
            <a:endParaRPr lang="en-US" dirty="0"/>
          </a:p>
        </p:txBody>
      </p:sp>
      <p:pic>
        <p:nvPicPr>
          <p:cNvPr id="1028" name="Picture 4" descr="Target cells"/>
          <p:cNvPicPr>
            <a:picLocks noChangeAspect="1" noChangeArrowheads="1"/>
          </p:cNvPicPr>
          <p:nvPr/>
        </p:nvPicPr>
        <p:blipFill>
          <a:blip r:embed="rId2" cstate="print"/>
          <a:srcRect/>
          <a:stretch>
            <a:fillRect/>
          </a:stretch>
        </p:blipFill>
        <p:spPr bwMode="auto">
          <a:xfrm>
            <a:off x="5867400" y="685800"/>
            <a:ext cx="2641600" cy="1981200"/>
          </a:xfrm>
          <a:prstGeom prst="rect">
            <a:avLst/>
          </a:prstGeom>
          <a:noFill/>
        </p:spPr>
      </p:pic>
      <p:pic>
        <p:nvPicPr>
          <p:cNvPr id="1030" name="Picture 6" descr="Schistocyte"/>
          <p:cNvPicPr>
            <a:picLocks noChangeAspect="1" noChangeArrowheads="1"/>
          </p:cNvPicPr>
          <p:nvPr/>
        </p:nvPicPr>
        <p:blipFill>
          <a:blip r:embed="rId3" cstate="print"/>
          <a:srcRect/>
          <a:stretch>
            <a:fillRect/>
          </a:stretch>
        </p:blipFill>
        <p:spPr bwMode="auto">
          <a:xfrm>
            <a:off x="5943600" y="4648200"/>
            <a:ext cx="2590800" cy="1943100"/>
          </a:xfrm>
          <a:prstGeom prst="rect">
            <a:avLst/>
          </a:prstGeom>
          <a:noFill/>
        </p:spPr>
      </p:pic>
      <p:pic>
        <p:nvPicPr>
          <p:cNvPr id="1034" name="Picture 10" descr="Spherocytes"/>
          <p:cNvPicPr>
            <a:picLocks noChangeAspect="1" noChangeArrowheads="1"/>
          </p:cNvPicPr>
          <p:nvPr/>
        </p:nvPicPr>
        <p:blipFill>
          <a:blip r:embed="rId4" cstate="print"/>
          <a:srcRect/>
          <a:stretch>
            <a:fillRect/>
          </a:stretch>
        </p:blipFill>
        <p:spPr bwMode="auto">
          <a:xfrm>
            <a:off x="5867400" y="2667000"/>
            <a:ext cx="2667000" cy="1986915"/>
          </a:xfrm>
          <a:prstGeom prst="rect">
            <a:avLst/>
          </a:prstGeom>
          <a:noFill/>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major zone of urinary continence in men and women</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external urethral sphincter</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additional factor is responsible for continence in females</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Anterior vaginal wall and fascia</a:t>
            </a:r>
          </a:p>
          <a:p>
            <a:r>
              <a:rPr lang="en-US" dirty="0" smtClean="0"/>
              <a:t>Apposition of the urethra</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role of the sympathetic and parasympathetic in urination</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Sympathetic = storage</a:t>
            </a:r>
          </a:p>
          <a:p>
            <a:r>
              <a:rPr lang="en-US" dirty="0" smtClean="0"/>
              <a:t>Parasympathetic = pissing</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neurotransmitter locations in the bladder</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Acetylcholine = detrusor</a:t>
            </a:r>
          </a:p>
          <a:p>
            <a:r>
              <a:rPr lang="en-US" dirty="0" smtClean="0"/>
              <a:t>B2 = Bladder dome</a:t>
            </a:r>
          </a:p>
          <a:p>
            <a:r>
              <a:rPr lang="en-US" dirty="0" smtClean="0"/>
              <a:t>A1 = bladder neck</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fundamental classifications of urinary dysfunction</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Wein</a:t>
            </a:r>
            <a:r>
              <a:rPr lang="en-US" dirty="0" smtClean="0"/>
              <a:t> classification</a:t>
            </a:r>
          </a:p>
          <a:p>
            <a:pPr lvl="1"/>
            <a:r>
              <a:rPr lang="en-US" dirty="0" smtClean="0"/>
              <a:t>Failure to store urine</a:t>
            </a:r>
          </a:p>
          <a:p>
            <a:pPr lvl="1"/>
            <a:r>
              <a:rPr lang="en-US" dirty="0" smtClean="0"/>
              <a:t>Failure to empty urine</a:t>
            </a:r>
          </a:p>
          <a:p>
            <a:r>
              <a:rPr lang="en-US" dirty="0" smtClean="0"/>
              <a:t>Due to…</a:t>
            </a:r>
          </a:p>
          <a:p>
            <a:pPr lvl="1"/>
            <a:r>
              <a:rPr lang="en-US" dirty="0" smtClean="0"/>
              <a:t>Outlet</a:t>
            </a:r>
          </a:p>
          <a:p>
            <a:pPr lvl="1"/>
            <a:r>
              <a:rPr lang="en-US" dirty="0" smtClean="0"/>
              <a:t>Bladder</a:t>
            </a:r>
          </a:p>
          <a:p>
            <a:pPr lvl="1"/>
            <a:r>
              <a:rPr lang="en-US" dirty="0" smtClean="0"/>
              <a:t>Both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Distinguish </a:t>
            </a:r>
            <a:r>
              <a:rPr lang="en-US" dirty="0" err="1" smtClean="0"/>
              <a:t>heinz</a:t>
            </a:r>
            <a:r>
              <a:rPr lang="en-US" dirty="0" smtClean="0"/>
              <a:t> bodies, bite cells</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detrusor </a:t>
            </a:r>
            <a:r>
              <a:rPr lang="en-US" dirty="0" err="1" smtClean="0"/>
              <a:t>overactivity</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Involuntary bladder contractions</a:t>
            </a:r>
          </a:p>
          <a:p>
            <a:pPr lvl="1"/>
            <a:r>
              <a:rPr lang="en-US" dirty="0" smtClean="0"/>
              <a:t>Failure to store urine due to bladder</a:t>
            </a:r>
          </a:p>
          <a:p>
            <a:pPr lvl="1"/>
            <a:r>
              <a:rPr lang="en-US" dirty="0" smtClean="0"/>
              <a:t>Urge incontinence</a:t>
            </a:r>
          </a:p>
          <a:p>
            <a:pPr lvl="1"/>
            <a:r>
              <a:rPr lang="en-US" dirty="0" smtClean="0"/>
              <a:t>Often idiopathic</a:t>
            </a:r>
          </a:p>
          <a:p>
            <a:pPr lvl="1"/>
            <a:r>
              <a:rPr lang="en-US" dirty="0" smtClean="0"/>
              <a:t>Increases with age</a:t>
            </a:r>
          </a:p>
          <a:p>
            <a:pPr lvl="1"/>
            <a:r>
              <a:rPr lang="en-US" dirty="0" smtClean="0"/>
              <a:t>M:F = 1:1</a:t>
            </a:r>
          </a:p>
          <a:p>
            <a:pPr lvl="1"/>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urethral incompetence</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Loss of function of the bladder outlet or urethra</a:t>
            </a:r>
          </a:p>
          <a:p>
            <a:pPr lvl="1"/>
            <a:r>
              <a:rPr lang="en-US" dirty="0" smtClean="0"/>
              <a:t>Failure to store urine due to outlet</a:t>
            </a:r>
          </a:p>
          <a:p>
            <a:pPr lvl="1"/>
            <a:r>
              <a:rPr lang="en-US" dirty="0" smtClean="0"/>
              <a:t>AKA sphincter incompetence</a:t>
            </a:r>
          </a:p>
          <a:p>
            <a:r>
              <a:rPr lang="en-US" dirty="0" smtClean="0"/>
              <a:t>Stress incontinence</a:t>
            </a:r>
          </a:p>
          <a:p>
            <a:r>
              <a:rPr lang="en-US" dirty="0" smtClean="0"/>
              <a:t>Causes</a:t>
            </a:r>
          </a:p>
          <a:p>
            <a:pPr lvl="1"/>
            <a:r>
              <a:rPr lang="en-US" dirty="0" smtClean="0"/>
              <a:t>Radiation</a:t>
            </a:r>
          </a:p>
          <a:p>
            <a:pPr lvl="1"/>
            <a:r>
              <a:rPr lang="en-US" dirty="0" smtClean="0"/>
              <a:t>Child </a:t>
            </a:r>
            <a:r>
              <a:rPr lang="en-US" dirty="0" err="1" smtClean="0"/>
              <a:t>birh</a:t>
            </a:r>
            <a:endParaRPr lang="en-US" dirty="0" smtClean="0"/>
          </a:p>
          <a:p>
            <a:pPr lvl="1"/>
            <a:r>
              <a:rPr lang="en-US" dirty="0" smtClean="0"/>
              <a:t>\/ estrogen</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overflow incontinence</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Failure of the bladder to empty causes incontinence</a:t>
            </a:r>
          </a:p>
          <a:p>
            <a:pPr lvl="1"/>
            <a:r>
              <a:rPr lang="en-US" dirty="0" smtClean="0"/>
              <a:t>AKA paradoxical incontinence</a:t>
            </a:r>
          </a:p>
          <a:p>
            <a:pPr lvl="1"/>
            <a:r>
              <a:rPr lang="en-US" dirty="0" err="1" smtClean="0"/>
              <a:t>Wein</a:t>
            </a:r>
            <a:r>
              <a:rPr lang="en-US" dirty="0" smtClean="0"/>
              <a:t> classification = failure of the bladder to empty</a:t>
            </a:r>
          </a:p>
          <a:p>
            <a:pPr lvl="1"/>
            <a:r>
              <a:rPr lang="en-US" dirty="0" smtClean="0"/>
              <a:t>Urine backs up in bladder until pressure overcomes urethral resistance.</a:t>
            </a:r>
          </a:p>
          <a:p>
            <a:r>
              <a:rPr lang="en-US" dirty="0" smtClean="0"/>
              <a:t>Continuous urinary leakage</a:t>
            </a:r>
          </a:p>
          <a:p>
            <a:r>
              <a:rPr lang="en-US" dirty="0" smtClean="0"/>
              <a:t>Causes</a:t>
            </a:r>
          </a:p>
          <a:p>
            <a:pPr lvl="1"/>
            <a:r>
              <a:rPr lang="en-US" dirty="0" err="1" smtClean="0"/>
              <a:t>Neurogenic</a:t>
            </a:r>
            <a:endParaRPr lang="en-US" dirty="0" smtClean="0"/>
          </a:p>
          <a:p>
            <a:pPr lvl="2"/>
            <a:r>
              <a:rPr lang="en-US" dirty="0" err="1" smtClean="0"/>
              <a:t>Areflexic</a:t>
            </a:r>
            <a:endParaRPr lang="en-US" dirty="0" smtClean="0"/>
          </a:p>
          <a:p>
            <a:pPr lvl="1"/>
            <a:r>
              <a:rPr lang="en-US" dirty="0" smtClean="0"/>
              <a:t>Obstructive </a:t>
            </a:r>
          </a:p>
          <a:p>
            <a:pPr lvl="2"/>
            <a:r>
              <a:rPr lang="en-US" dirty="0" smtClean="0"/>
              <a:t>Prostate</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mixed incontinence</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Stress + urge incontinence</a:t>
            </a:r>
          </a:p>
          <a:p>
            <a:r>
              <a:rPr lang="en-US" dirty="0" smtClean="0"/>
              <a:t>History helps distinguish</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conditions that result in continuous incontinence</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Severe stress incontinence</a:t>
            </a:r>
          </a:p>
          <a:p>
            <a:r>
              <a:rPr lang="en-US" dirty="0" smtClean="0"/>
              <a:t>Overflow incontinence</a:t>
            </a:r>
          </a:p>
          <a:p>
            <a:r>
              <a:rPr lang="en-US" dirty="0" smtClean="0"/>
              <a:t>Urinary fistula</a:t>
            </a:r>
          </a:p>
          <a:p>
            <a:r>
              <a:rPr lang="en-US" dirty="0" smtClean="0"/>
              <a:t>Ectopic ureter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4114800" cy="4525963"/>
          </a:xfrm>
        </p:spPr>
        <p:txBody>
          <a:bodyPr/>
          <a:lstStyle/>
          <a:p>
            <a:r>
              <a:rPr lang="en-US" dirty="0" smtClean="0"/>
              <a:t>Heinz bodies are condensations of hemoglobin</a:t>
            </a:r>
            <a:endParaRPr lang="en-US" dirty="0"/>
          </a:p>
        </p:txBody>
      </p:sp>
      <p:pic>
        <p:nvPicPr>
          <p:cNvPr id="15362" name="Picture 2" descr="heinz-bodies.jpg"/>
          <p:cNvPicPr>
            <a:picLocks noChangeAspect="1" noChangeArrowheads="1"/>
          </p:cNvPicPr>
          <p:nvPr/>
        </p:nvPicPr>
        <p:blipFill>
          <a:blip r:embed="rId2" cstate="print"/>
          <a:srcRect/>
          <a:stretch>
            <a:fillRect/>
          </a:stretch>
        </p:blipFill>
        <p:spPr bwMode="auto">
          <a:xfrm>
            <a:off x="5105400" y="1143000"/>
            <a:ext cx="3810000" cy="2400301"/>
          </a:xfrm>
          <a:prstGeom prst="rect">
            <a:avLst/>
          </a:prstGeom>
          <a:noFill/>
        </p:spPr>
      </p:pic>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steps for evaluating Urinary Incontinence</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Identify and treat reversible causes</a:t>
            </a:r>
          </a:p>
          <a:p>
            <a:r>
              <a:rPr lang="en-US" dirty="0" smtClean="0"/>
              <a:t>Identify complicating factors</a:t>
            </a:r>
          </a:p>
          <a:p>
            <a:pPr lvl="1"/>
            <a:r>
              <a:rPr lang="en-US" dirty="0" smtClean="0"/>
              <a:t>Spinal cord injury</a:t>
            </a:r>
          </a:p>
          <a:p>
            <a:pPr lvl="1"/>
            <a:r>
              <a:rPr lang="en-US" dirty="0" smtClean="0"/>
              <a:t>Urologic surgery</a:t>
            </a:r>
          </a:p>
          <a:p>
            <a:r>
              <a:rPr lang="en-US" dirty="0" smtClean="0"/>
              <a:t>Exclude overflow incontinence</a:t>
            </a:r>
          </a:p>
          <a:p>
            <a:r>
              <a:rPr lang="en-US" dirty="0" smtClean="0"/>
              <a:t>Classify type (stress, urge, continuous, etc)</a:t>
            </a:r>
          </a:p>
          <a:p>
            <a:r>
              <a:rPr lang="en-US" dirty="0" smtClean="0"/>
              <a:t>Trial of therapy</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Behavior Therapy of Incontinence</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Behavior modification is first line therapy for both urge and stress incontinence</a:t>
            </a:r>
          </a:p>
          <a:p>
            <a:r>
              <a:rPr lang="en-US" dirty="0" smtClean="0"/>
              <a:t>Reduce fluid intake</a:t>
            </a:r>
          </a:p>
          <a:p>
            <a:r>
              <a:rPr lang="en-US" dirty="0" smtClean="0"/>
              <a:t>Eliminate bladder irritants like caffeine and alcohol</a:t>
            </a:r>
          </a:p>
          <a:p>
            <a:r>
              <a:rPr lang="en-US" dirty="0" smtClean="0"/>
              <a:t>Timed voiding</a:t>
            </a:r>
          </a:p>
          <a:p>
            <a:r>
              <a:rPr lang="en-US" dirty="0" err="1" smtClean="0"/>
              <a:t>Kegel</a:t>
            </a:r>
            <a:r>
              <a:rPr lang="en-US" dirty="0" smtClean="0"/>
              <a:t> exercises</a:t>
            </a:r>
          </a:p>
          <a:p>
            <a:pPr lvl="1"/>
            <a:r>
              <a:rPr lang="en-US" dirty="0" smtClean="0"/>
              <a:t>Seriously there is a song for this and yes, it’s a bit </a:t>
            </a:r>
            <a:r>
              <a:rPr lang="en-US" dirty="0" err="1" smtClean="0"/>
              <a:t>lacivious</a:t>
            </a:r>
            <a:endParaRPr lang="en-US" dirty="0" smtClean="0"/>
          </a:p>
          <a:p>
            <a:pPr lvl="1"/>
            <a:r>
              <a:rPr lang="en-US" dirty="0" smtClean="0"/>
              <a:t>Start here </a:t>
            </a:r>
            <a:r>
              <a:rPr lang="en-US" dirty="0" smtClean="0">
                <a:hlinkClick r:id="rId2"/>
              </a:rPr>
              <a:t>http://www.youtube.com/watch?v=an3nheDsBXI</a:t>
            </a:r>
            <a:endParaRPr lang="en-US" dirty="0" smtClean="0"/>
          </a:p>
          <a:p>
            <a:pPr lvl="1"/>
            <a:r>
              <a:rPr lang="en-US" dirty="0" smtClean="0"/>
              <a:t>Then here </a:t>
            </a:r>
            <a:r>
              <a:rPr lang="en-US" dirty="0" smtClean="0">
                <a:hlinkClick r:id="rId3"/>
              </a:rPr>
              <a:t>http://video.google.com/videoplay?docid=-8707040384334661843#</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non-behavioral therapy for urge incontinence (and neurologic dysfunction)</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Since urge incontinence is caused by detrusor over activity treatment should focus on reducing activity.</a:t>
            </a:r>
          </a:p>
          <a:p>
            <a:r>
              <a:rPr lang="en-US" dirty="0" smtClean="0"/>
              <a:t>Anti-</a:t>
            </a:r>
            <a:r>
              <a:rPr lang="en-US" dirty="0" err="1" smtClean="0"/>
              <a:t>muscarinincs</a:t>
            </a:r>
            <a:endParaRPr lang="en-US" dirty="0" smtClean="0"/>
          </a:p>
          <a:p>
            <a:pPr lvl="1"/>
            <a:r>
              <a:rPr lang="en-US" dirty="0" smtClean="0"/>
              <a:t>Not for </a:t>
            </a:r>
            <a:r>
              <a:rPr lang="en-US" dirty="0" err="1" smtClean="0"/>
              <a:t>areflexia</a:t>
            </a:r>
            <a:endParaRPr lang="en-US" dirty="0"/>
          </a:p>
          <a:p>
            <a:r>
              <a:rPr lang="en-US" dirty="0" err="1" smtClean="0"/>
              <a:t>Neuromodulation</a:t>
            </a:r>
            <a:endParaRPr lang="en-US" dirty="0"/>
          </a:p>
          <a:p>
            <a:pPr lvl="1"/>
            <a:r>
              <a:rPr lang="en-US" dirty="0" smtClean="0"/>
              <a:t>Sacral – pacemaker</a:t>
            </a:r>
          </a:p>
          <a:p>
            <a:pPr lvl="1"/>
            <a:r>
              <a:rPr lang="en-US" dirty="0" err="1" smtClean="0"/>
              <a:t>Tibial</a:t>
            </a:r>
            <a:r>
              <a:rPr lang="en-US" dirty="0" smtClean="0"/>
              <a:t> – weekly electro-acupuncture</a:t>
            </a:r>
            <a:endParaRPr lang="en-US" dirty="0"/>
          </a:p>
          <a:p>
            <a:r>
              <a:rPr lang="en-US" dirty="0" smtClean="0"/>
              <a:t>Botox</a:t>
            </a:r>
          </a:p>
          <a:p>
            <a:pPr lvl="1"/>
            <a:r>
              <a:rPr lang="en-US" dirty="0" smtClean="0"/>
              <a:t>I still don’t get how it get there from the eye brows.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surgical strategies for managing neurologic urinary dysfunction </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Catheters</a:t>
            </a:r>
          </a:p>
          <a:p>
            <a:pPr lvl="1"/>
            <a:r>
              <a:rPr lang="en-US" dirty="0" smtClean="0"/>
              <a:t>Clean intermittent catheterization</a:t>
            </a:r>
          </a:p>
          <a:p>
            <a:pPr lvl="2"/>
            <a:r>
              <a:rPr lang="en-US" dirty="0" smtClean="0"/>
              <a:t>Not for </a:t>
            </a:r>
            <a:r>
              <a:rPr lang="en-US" dirty="0" err="1" smtClean="0"/>
              <a:t>Dysynergia</a:t>
            </a:r>
            <a:r>
              <a:rPr lang="en-US" dirty="0" smtClean="0"/>
              <a:t> as leakage would still occur</a:t>
            </a:r>
          </a:p>
          <a:p>
            <a:pPr lvl="1"/>
            <a:r>
              <a:rPr lang="en-US" dirty="0" err="1" smtClean="0"/>
              <a:t>Suprapubic</a:t>
            </a:r>
            <a:r>
              <a:rPr lang="en-US" dirty="0" smtClean="0"/>
              <a:t> catheter</a:t>
            </a:r>
          </a:p>
          <a:p>
            <a:pPr lvl="1"/>
            <a:r>
              <a:rPr lang="en-US" dirty="0" err="1" smtClean="0"/>
              <a:t>Sphincterotomy</a:t>
            </a:r>
            <a:r>
              <a:rPr lang="en-US" dirty="0" smtClean="0"/>
              <a:t> with condom catheter</a:t>
            </a:r>
          </a:p>
          <a:p>
            <a:pPr lvl="2"/>
            <a:r>
              <a:rPr lang="en-US" dirty="0" smtClean="0"/>
              <a:t>AKA Texas catheter</a:t>
            </a:r>
          </a:p>
          <a:p>
            <a:pPr lvl="2"/>
            <a:r>
              <a:rPr lang="en-US" dirty="0" smtClean="0"/>
              <a:t>Males only</a:t>
            </a:r>
          </a:p>
          <a:p>
            <a:pPr lvl="1"/>
            <a:r>
              <a:rPr lang="en-US" dirty="0" smtClean="0"/>
              <a:t>Foley</a:t>
            </a:r>
          </a:p>
          <a:p>
            <a:r>
              <a:rPr lang="en-US" dirty="0" smtClean="0"/>
              <a:t>Augmentation </a:t>
            </a:r>
            <a:r>
              <a:rPr lang="en-US" dirty="0" err="1" smtClean="0"/>
              <a:t>cystoplasty</a:t>
            </a:r>
            <a:endParaRPr lang="en-US" dirty="0" smtClean="0"/>
          </a:p>
          <a:p>
            <a:pPr lvl="1"/>
            <a:r>
              <a:rPr lang="en-US" dirty="0" smtClean="0"/>
              <a:t>Making a bladder extension with a loop of bowel</a:t>
            </a:r>
          </a:p>
          <a:p>
            <a:r>
              <a:rPr lang="en-US" dirty="0" smtClean="0"/>
              <a:t>Urinary </a:t>
            </a:r>
          </a:p>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non-behavioral therapy for stress incontinence</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Female</a:t>
            </a:r>
          </a:p>
          <a:p>
            <a:pPr lvl="1"/>
            <a:r>
              <a:rPr lang="en-US" dirty="0" smtClean="0"/>
              <a:t>Mid-urethral sling – gold standard</a:t>
            </a:r>
          </a:p>
          <a:p>
            <a:pPr lvl="1"/>
            <a:r>
              <a:rPr lang="en-US" dirty="0" smtClean="0"/>
              <a:t>Urethral bulking agents – in-patient</a:t>
            </a:r>
          </a:p>
          <a:p>
            <a:r>
              <a:rPr lang="en-US" dirty="0" smtClean="0"/>
              <a:t>Male</a:t>
            </a:r>
          </a:p>
          <a:p>
            <a:pPr lvl="1"/>
            <a:r>
              <a:rPr lang="en-US" dirty="0" smtClean="0"/>
              <a:t>Artificial sphincter – gold standard</a:t>
            </a:r>
          </a:p>
          <a:p>
            <a:pPr lvl="1"/>
            <a:r>
              <a:rPr lang="en-US" dirty="0" smtClean="0"/>
              <a:t>Male urethral sling</a:t>
            </a:r>
          </a:p>
          <a:p>
            <a:pPr lvl="1"/>
            <a:r>
              <a:rPr lang="en-US" dirty="0" smtClean="0"/>
              <a:t>Cunningham clamp – not loved by pts</a:t>
            </a:r>
          </a:p>
          <a:p>
            <a:r>
              <a:rPr lang="en-US" dirty="0" smtClean="0"/>
              <a:t>Meds</a:t>
            </a:r>
          </a:p>
          <a:p>
            <a:pPr lvl="1"/>
            <a:r>
              <a:rPr lang="en-US" dirty="0" smtClean="0"/>
              <a:t>None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hereditary </a:t>
            </a:r>
            <a:r>
              <a:rPr lang="en-US" dirty="0" err="1" smtClean="0"/>
              <a:t>spherocytosis</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treatments for overflow incontinence</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Bladder drainage</a:t>
            </a:r>
          </a:p>
          <a:p>
            <a:r>
              <a:rPr lang="en-US" dirty="0" smtClean="0"/>
              <a:t>Treatment of underlying cause</a:t>
            </a:r>
          </a:p>
          <a:p>
            <a:pPr lvl="1"/>
            <a:r>
              <a:rPr lang="en-US" dirty="0" smtClean="0"/>
              <a:t>Neurologic</a:t>
            </a:r>
          </a:p>
          <a:p>
            <a:pPr lvl="1"/>
            <a:r>
              <a:rPr lang="en-US" dirty="0" smtClean="0"/>
              <a:t>Obstructive</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general classifications of voiding dysfunction in neurologic damage</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Detrusor </a:t>
            </a:r>
            <a:r>
              <a:rPr lang="en-US" dirty="0" err="1" smtClean="0"/>
              <a:t>overactivity</a:t>
            </a:r>
            <a:endParaRPr lang="en-US" dirty="0" smtClean="0"/>
          </a:p>
          <a:p>
            <a:r>
              <a:rPr lang="en-US" dirty="0" smtClean="0"/>
              <a:t>Detrusor </a:t>
            </a:r>
            <a:r>
              <a:rPr lang="en-US" dirty="0" err="1" smtClean="0"/>
              <a:t>areflexia</a:t>
            </a:r>
            <a:endParaRPr lang="en-US" dirty="0" smtClean="0"/>
          </a:p>
          <a:p>
            <a:pPr lvl="1"/>
            <a:r>
              <a:rPr lang="en-US" dirty="0" smtClean="0"/>
              <a:t>Lack of contraction</a:t>
            </a:r>
          </a:p>
          <a:p>
            <a:pPr lvl="1"/>
            <a:r>
              <a:rPr lang="en-US" dirty="0" smtClean="0"/>
              <a:t>Overflow incontinence</a:t>
            </a:r>
          </a:p>
          <a:p>
            <a:r>
              <a:rPr lang="en-US" dirty="0" smtClean="0"/>
              <a:t>Detrusor sphincter </a:t>
            </a:r>
            <a:r>
              <a:rPr lang="en-US" dirty="0" err="1" smtClean="0"/>
              <a:t>dyssnergia</a:t>
            </a:r>
            <a:endParaRPr lang="en-US" dirty="0" smtClean="0"/>
          </a:p>
          <a:p>
            <a:pPr lvl="1"/>
            <a:r>
              <a:rPr lang="en-US" dirty="0" smtClean="0"/>
              <a:t>Loss of coordination results in incomplete emptying</a:t>
            </a:r>
          </a:p>
          <a:p>
            <a:pPr lvl="1"/>
            <a:r>
              <a:rPr lang="en-US" dirty="0" smtClean="0"/>
              <a:t>High post void residuals</a:t>
            </a:r>
          </a:p>
          <a:p>
            <a:pPr lvl="2"/>
            <a:r>
              <a:rPr lang="en-US" dirty="0" smtClean="0"/>
              <a:t>Urgency, frequency</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likely symptoms for neurologic lesions above the </a:t>
            </a:r>
            <a:r>
              <a:rPr lang="en-US" dirty="0" err="1" smtClean="0"/>
              <a:t>brianstem</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Detrusor over activity due to loss of control over PMC</a:t>
            </a:r>
          </a:p>
          <a:p>
            <a:pPr>
              <a:buNone/>
            </a:pP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urinary symptoms with brainstem lesions</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Complex and variable…so not likely tested</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symptoms of urinary dysfunction for </a:t>
            </a:r>
            <a:r>
              <a:rPr lang="en-US" dirty="0" err="1" smtClean="0"/>
              <a:t>suprasacral</a:t>
            </a:r>
            <a:r>
              <a:rPr lang="en-US" dirty="0" smtClean="0"/>
              <a:t> (above s2) </a:t>
            </a:r>
            <a:r>
              <a:rPr lang="en-US" dirty="0" err="1" smtClean="0"/>
              <a:t>vs</a:t>
            </a:r>
            <a:r>
              <a:rPr lang="en-US" dirty="0" smtClean="0"/>
              <a:t> sacral injury</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smtClean="0"/>
              <a:t>Suprsacral</a:t>
            </a:r>
            <a:r>
              <a:rPr lang="en-US" dirty="0" smtClean="0"/>
              <a:t> (/\ s2)</a:t>
            </a:r>
          </a:p>
          <a:p>
            <a:pPr lvl="1"/>
            <a:r>
              <a:rPr lang="en-US" dirty="0" smtClean="0"/>
              <a:t>Detrusor Sphincter </a:t>
            </a:r>
            <a:r>
              <a:rPr lang="en-US" dirty="0" err="1" smtClean="0"/>
              <a:t>dysynergia</a:t>
            </a:r>
            <a:endParaRPr lang="en-US" dirty="0" smtClean="0"/>
          </a:p>
          <a:p>
            <a:pPr lvl="1"/>
            <a:r>
              <a:rPr lang="en-US" dirty="0" smtClean="0"/>
              <a:t>Loss of PMC control</a:t>
            </a:r>
          </a:p>
          <a:p>
            <a:pPr lvl="2"/>
            <a:r>
              <a:rPr lang="en-US" dirty="0" smtClean="0"/>
              <a:t>Sphincter won’t relax</a:t>
            </a:r>
          </a:p>
          <a:p>
            <a:pPr lvl="2"/>
            <a:r>
              <a:rPr lang="en-US" dirty="0" smtClean="0"/>
              <a:t>Loss of coordination</a:t>
            </a:r>
          </a:p>
          <a:p>
            <a:pPr lvl="1"/>
            <a:r>
              <a:rPr lang="en-US" dirty="0" smtClean="0"/>
              <a:t>Detrusor </a:t>
            </a:r>
            <a:r>
              <a:rPr lang="en-US" dirty="0" err="1" smtClean="0"/>
              <a:t>overactivity</a:t>
            </a:r>
            <a:endParaRPr lang="en-US" dirty="0" smtClean="0"/>
          </a:p>
          <a:p>
            <a:pPr lvl="2"/>
            <a:r>
              <a:rPr lang="en-US" dirty="0" smtClean="0"/>
              <a:t>Detrusor controlled by primitive spinal reflexes</a:t>
            </a:r>
          </a:p>
          <a:p>
            <a:pPr lvl="2"/>
            <a:r>
              <a:rPr lang="en-US" dirty="0" smtClean="0"/>
              <a:t>Urgency, frequency</a:t>
            </a:r>
          </a:p>
          <a:p>
            <a:r>
              <a:rPr lang="en-US" dirty="0" smtClean="0"/>
              <a:t>Sacral (\/ s2)</a:t>
            </a:r>
          </a:p>
          <a:p>
            <a:pPr lvl="1"/>
            <a:r>
              <a:rPr lang="en-US" dirty="0" smtClean="0"/>
              <a:t>Detrusor </a:t>
            </a:r>
            <a:r>
              <a:rPr lang="en-US" dirty="0" err="1" smtClean="0"/>
              <a:t>areflexia</a:t>
            </a:r>
            <a:endParaRPr lang="en-US" dirty="0" smtClean="0"/>
          </a:p>
          <a:p>
            <a:pPr lvl="1"/>
            <a:r>
              <a:rPr lang="en-US" dirty="0" smtClean="0"/>
              <a:t>Loss of PMC control</a:t>
            </a:r>
          </a:p>
          <a:p>
            <a:pPr lvl="2"/>
            <a:r>
              <a:rPr lang="en-US" dirty="0" smtClean="0"/>
              <a:t>Sphincter won’t relax</a:t>
            </a:r>
          </a:p>
          <a:p>
            <a:pPr lvl="1"/>
            <a:r>
              <a:rPr lang="en-US" dirty="0" smtClean="0"/>
              <a:t>Loss of sacral control</a:t>
            </a:r>
          </a:p>
          <a:p>
            <a:pPr lvl="2"/>
            <a:r>
              <a:rPr lang="en-US" dirty="0" smtClean="0"/>
              <a:t>Detrusor won’t relax</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pectrin Illustration"/>
          <p:cNvPicPr>
            <a:picLocks noChangeAspect="1" noChangeArrowheads="1"/>
          </p:cNvPicPr>
          <p:nvPr/>
        </p:nvPicPr>
        <p:blipFill>
          <a:blip r:embed="rId2" cstate="print"/>
          <a:srcRect/>
          <a:stretch>
            <a:fillRect/>
          </a:stretch>
        </p:blipFill>
        <p:spPr bwMode="auto">
          <a:xfrm>
            <a:off x="1397620" y="2438400"/>
            <a:ext cx="7441047" cy="4114800"/>
          </a:xfrm>
          <a:prstGeom prst="rect">
            <a:avLst/>
          </a:prstGeom>
          <a:noFill/>
        </p:spPr>
      </p:pic>
      <p:sp>
        <p:nvSpPr>
          <p:cNvPr id="3" name="Content Placeholder 2"/>
          <p:cNvSpPr>
            <a:spLocks noGrp="1"/>
          </p:cNvSpPr>
          <p:nvPr>
            <p:ph idx="1"/>
          </p:nvPr>
        </p:nvSpPr>
        <p:spPr>
          <a:xfrm>
            <a:off x="457200" y="228600"/>
            <a:ext cx="8229600" cy="4525963"/>
          </a:xfrm>
        </p:spPr>
        <p:txBody>
          <a:bodyPr/>
          <a:lstStyle/>
          <a:p>
            <a:r>
              <a:rPr lang="en-US" dirty="0" smtClean="0"/>
              <a:t>A disease of the </a:t>
            </a:r>
            <a:r>
              <a:rPr lang="en-US" dirty="0" err="1" smtClean="0"/>
              <a:t>spectrin</a:t>
            </a:r>
            <a:r>
              <a:rPr lang="en-US" dirty="0" smtClean="0"/>
              <a:t> substructure of RBC membranes due to mutations in </a:t>
            </a:r>
            <a:r>
              <a:rPr lang="en-US" dirty="0" err="1" smtClean="0"/>
              <a:t>ankyrin</a:t>
            </a:r>
            <a:r>
              <a:rPr lang="en-US" dirty="0" smtClean="0"/>
              <a:t> or </a:t>
            </a:r>
            <a:r>
              <a:rPr lang="en-US" dirty="0" err="1" smtClean="0"/>
              <a:t>spectrin</a:t>
            </a:r>
            <a:r>
              <a:rPr lang="en-US" dirty="0" smtClean="0"/>
              <a:t> itself.</a:t>
            </a:r>
          </a:p>
          <a:p>
            <a:r>
              <a:rPr lang="en-US" dirty="0" smtClean="0"/>
              <a:t>Splenomegaly</a:t>
            </a:r>
            <a:endParaRPr lang="en-US" dirty="0"/>
          </a:p>
          <a:p>
            <a:r>
              <a:rPr lang="en-US" dirty="0" smtClean="0"/>
              <a:t>Hemolytic anemia</a:t>
            </a:r>
          </a:p>
          <a:p>
            <a:r>
              <a:rPr lang="en-US" dirty="0" err="1" smtClean="0"/>
              <a:t>Reticulocytosis</a:t>
            </a:r>
            <a:endParaRPr lang="en-US" dirty="0" smtClean="0"/>
          </a:p>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symptoms of cystitis</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smtClean="0"/>
              <a:t>Irritative</a:t>
            </a:r>
            <a:r>
              <a:rPr lang="en-US" dirty="0" smtClean="0"/>
              <a:t> voiding </a:t>
            </a:r>
            <a:r>
              <a:rPr lang="en-US" dirty="0" err="1" smtClean="0"/>
              <a:t>sx</a:t>
            </a:r>
            <a:endParaRPr lang="en-US" dirty="0" smtClean="0"/>
          </a:p>
          <a:p>
            <a:pPr lvl="1"/>
            <a:r>
              <a:rPr lang="en-US" dirty="0" err="1" smtClean="0"/>
              <a:t>Dysuria</a:t>
            </a:r>
            <a:endParaRPr lang="en-US" dirty="0" smtClean="0"/>
          </a:p>
          <a:p>
            <a:pPr lvl="1"/>
            <a:r>
              <a:rPr lang="en-US" dirty="0" smtClean="0"/>
              <a:t>Frequency</a:t>
            </a:r>
          </a:p>
          <a:p>
            <a:pPr lvl="1"/>
            <a:r>
              <a:rPr lang="en-US" dirty="0" smtClean="0"/>
              <a:t>Urgency</a:t>
            </a:r>
          </a:p>
          <a:p>
            <a:pPr lvl="1"/>
            <a:r>
              <a:rPr lang="en-US" dirty="0" smtClean="0"/>
              <a:t>Incomplete emptying</a:t>
            </a:r>
          </a:p>
          <a:p>
            <a:r>
              <a:rPr lang="en-US" dirty="0" err="1" smtClean="0"/>
              <a:t>Suprapubic</a:t>
            </a:r>
            <a:r>
              <a:rPr lang="en-US" dirty="0" smtClean="0"/>
              <a:t> pain</a:t>
            </a:r>
          </a:p>
          <a:p>
            <a:r>
              <a:rPr lang="en-US" dirty="0" smtClean="0"/>
              <a:t>Hematuria</a:t>
            </a:r>
          </a:p>
          <a:p>
            <a:r>
              <a:rPr lang="en-US" dirty="0" smtClean="0"/>
              <a:t>Malodorous urine</a:t>
            </a:r>
          </a:p>
          <a:p>
            <a:r>
              <a:rPr lang="en-US" dirty="0" smtClean="0"/>
              <a:t>Rarely fever/systemic </a:t>
            </a:r>
            <a:r>
              <a:rPr lang="en-US" dirty="0" err="1" smtClean="0"/>
              <a:t>sx</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 colony forming unit and how is it applied in cystitis </a:t>
            </a:r>
            <a:r>
              <a:rPr lang="en-US" dirty="0" err="1" smtClean="0"/>
              <a:t>dx</a:t>
            </a: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CFU’s represent the number of viable bacterial cells in a sample.</a:t>
            </a:r>
          </a:p>
          <a:p>
            <a:r>
              <a:rPr lang="en-US" dirty="0" smtClean="0"/>
              <a:t>It is used in the diagnosis of UTI but standards are evolving</a:t>
            </a:r>
          </a:p>
          <a:p>
            <a:pPr lvl="1"/>
            <a:r>
              <a:rPr lang="en-US" dirty="0" smtClean="0"/>
              <a:t>Old – 10</a:t>
            </a:r>
            <a:r>
              <a:rPr lang="en-US" baseline="30000" dirty="0" smtClean="0"/>
              <a:t>5</a:t>
            </a:r>
          </a:p>
          <a:p>
            <a:pPr lvl="1"/>
            <a:r>
              <a:rPr lang="en-US" dirty="0" smtClean="0"/>
              <a:t>Now – 10</a:t>
            </a:r>
            <a:r>
              <a:rPr lang="en-US" baseline="30000" dirty="0" smtClean="0"/>
              <a:t>2</a:t>
            </a:r>
            <a:r>
              <a:rPr lang="en-US" dirty="0" smtClean="0"/>
              <a:t> – 10</a:t>
            </a:r>
            <a:r>
              <a:rPr lang="en-US" baseline="30000" dirty="0" smtClean="0"/>
              <a:t>4</a:t>
            </a:r>
            <a:r>
              <a:rPr lang="en-US" dirty="0" smtClean="0"/>
              <a:t> if symptomatic</a:t>
            </a:r>
            <a:endParaRPr lang="en-US" dirty="0"/>
          </a:p>
          <a:p>
            <a:pPr lvl="2"/>
            <a:r>
              <a:rPr lang="en-US" dirty="0" smtClean="0"/>
              <a:t>Gram +/-  </a:t>
            </a:r>
            <a:r>
              <a:rPr lang="en-US" dirty="0" smtClean="0"/>
              <a:t>may also be factored</a:t>
            </a:r>
            <a:endParaRPr lang="en-US" baseline="30000"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predisposing factors for </a:t>
            </a:r>
            <a:r>
              <a:rPr lang="en-US" dirty="0" smtClean="0"/>
              <a:t>c</a:t>
            </a:r>
            <a:r>
              <a:rPr lang="en-US" dirty="0" smtClean="0"/>
              <a:t>ystitis </a:t>
            </a:r>
            <a:r>
              <a:rPr lang="en-US" dirty="0" smtClean="0"/>
              <a:t>in women</a:t>
            </a:r>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Short urethra</a:t>
            </a:r>
          </a:p>
          <a:p>
            <a:r>
              <a:rPr lang="en-US" dirty="0" err="1" smtClean="0"/>
              <a:t>Peri</a:t>
            </a:r>
            <a:r>
              <a:rPr lang="en-US" dirty="0" smtClean="0"/>
              <a:t>-urethral and vaginal flora</a:t>
            </a:r>
          </a:p>
          <a:p>
            <a:r>
              <a:rPr lang="en-US" dirty="0" smtClean="0"/>
              <a:t>Epithelial factors</a:t>
            </a:r>
          </a:p>
          <a:p>
            <a:pPr lvl="1"/>
            <a:r>
              <a:rPr lang="en-US" dirty="0" smtClean="0"/>
              <a:t>Interact with bacterial pili to promote or retard colonization</a:t>
            </a:r>
          </a:p>
          <a:p>
            <a:pPr lvl="1"/>
            <a:r>
              <a:rPr lang="en-US" dirty="0" smtClean="0"/>
              <a:t>Vaginal</a:t>
            </a:r>
          </a:p>
          <a:p>
            <a:pPr lvl="1"/>
            <a:r>
              <a:rPr lang="en-US" dirty="0" smtClean="0"/>
              <a:t>Urethral</a:t>
            </a:r>
          </a:p>
          <a:p>
            <a:pPr lvl="2"/>
            <a:r>
              <a:rPr lang="en-US" dirty="0" err="1" smtClean="0"/>
              <a:t>Glucosamino-glycans</a:t>
            </a:r>
            <a:endParaRPr lang="en-US" dirty="0" smtClean="0"/>
          </a:p>
          <a:p>
            <a:pPr lvl="2"/>
            <a:r>
              <a:rPr lang="en-US" dirty="0" smtClean="0"/>
              <a:t>NOTE:  I recall this as a factor in both males and females</a:t>
            </a:r>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predisposing factors to cystitis in males</a:t>
            </a:r>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Obstruction</a:t>
            </a:r>
          </a:p>
          <a:p>
            <a:pPr lvl="1"/>
            <a:r>
              <a:rPr lang="en-US" dirty="0" smtClean="0"/>
              <a:t>Prostate</a:t>
            </a:r>
          </a:p>
          <a:p>
            <a:pPr lvl="1"/>
            <a:r>
              <a:rPr lang="en-US" dirty="0" smtClean="0"/>
              <a:t>Strictures</a:t>
            </a:r>
          </a:p>
          <a:p>
            <a:r>
              <a:rPr lang="en-US" dirty="0" smtClean="0"/>
              <a:t>Bladder dysfunction</a:t>
            </a:r>
          </a:p>
          <a:p>
            <a:pPr lvl="1"/>
            <a:r>
              <a:rPr lang="en-US" dirty="0" err="1" smtClean="0"/>
              <a:t>Neurogenic</a:t>
            </a:r>
            <a:endParaRPr lang="en-US" dirty="0" smtClean="0"/>
          </a:p>
          <a:p>
            <a:pPr lvl="1"/>
            <a:r>
              <a:rPr lang="en-US" dirty="0" smtClean="0"/>
              <a:t>Why /\ males?  Prostate surgery?</a:t>
            </a:r>
          </a:p>
          <a:p>
            <a:r>
              <a:rPr lang="en-US" dirty="0" smtClean="0"/>
              <a:t>Foreign body</a:t>
            </a:r>
          </a:p>
          <a:p>
            <a:pPr lvl="1"/>
            <a:r>
              <a:rPr lang="en-US" dirty="0" smtClean="0"/>
              <a:t>Stones</a:t>
            </a:r>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bacteria is associated with most UTI infections</a:t>
            </a:r>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 coli = 80% (ambulatory)</a:t>
            </a:r>
          </a:p>
          <a:p>
            <a:r>
              <a:rPr lang="en-US" dirty="0" err="1" smtClean="0"/>
              <a:t>Fimbriae</a:t>
            </a:r>
            <a:r>
              <a:rPr lang="en-US" dirty="0" smtClean="0"/>
              <a:t> (mannose binding)</a:t>
            </a:r>
          </a:p>
          <a:p>
            <a:r>
              <a:rPr lang="en-US" dirty="0" smtClean="0"/>
              <a:t>P-pili  (GAG binding)</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Glucose-6-phosphate dehydrogenase deficiency’s impact on RBC’s</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treatment of UTI</a:t>
            </a:r>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Uncomplicated</a:t>
            </a:r>
          </a:p>
          <a:p>
            <a:pPr lvl="1"/>
            <a:r>
              <a:rPr lang="en-US" dirty="0" smtClean="0"/>
              <a:t>Antibiotics for 3 days</a:t>
            </a:r>
          </a:p>
          <a:p>
            <a:pPr lvl="1"/>
            <a:r>
              <a:rPr lang="en-US" dirty="0" smtClean="0"/>
              <a:t>Fluoroquinolones preferred</a:t>
            </a:r>
          </a:p>
          <a:p>
            <a:r>
              <a:rPr lang="en-US" dirty="0" smtClean="0"/>
              <a:t>Recurrent</a:t>
            </a:r>
          </a:p>
          <a:p>
            <a:pPr lvl="1"/>
            <a:r>
              <a:rPr lang="en-US" dirty="0" smtClean="0"/>
              <a:t>2+ in six months  or 3+ in one year</a:t>
            </a:r>
          </a:p>
          <a:p>
            <a:pPr lvl="1"/>
            <a:r>
              <a:rPr lang="en-US" dirty="0" smtClean="0"/>
              <a:t>Longer ABX course</a:t>
            </a:r>
          </a:p>
          <a:p>
            <a:pPr lvl="1"/>
            <a:r>
              <a:rPr lang="en-US" dirty="0" smtClean="0"/>
              <a:t>Preventative measures</a:t>
            </a:r>
          </a:p>
          <a:p>
            <a:pPr lvl="2"/>
            <a:r>
              <a:rPr lang="en-US" dirty="0" smtClean="0"/>
              <a:t>Post coital voiding</a:t>
            </a:r>
          </a:p>
          <a:p>
            <a:pPr lvl="2"/>
            <a:r>
              <a:rPr lang="en-US" dirty="0" smtClean="0"/>
              <a:t>Hydration</a:t>
            </a:r>
          </a:p>
          <a:p>
            <a:pPr lvl="2"/>
            <a:r>
              <a:rPr lang="en-US" dirty="0" smtClean="0"/>
              <a:t>Complete voiding</a:t>
            </a:r>
          </a:p>
          <a:p>
            <a:pPr lvl="2">
              <a:buNone/>
            </a:pPr>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Differentiate chronic from acute </a:t>
            </a:r>
            <a:r>
              <a:rPr lang="en-US" dirty="0" err="1" smtClean="0"/>
              <a:t>prostatitis</a:t>
            </a:r>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Aside from chronic </a:t>
            </a:r>
            <a:r>
              <a:rPr lang="en-US" dirty="0" err="1" smtClean="0"/>
              <a:t>abacterial</a:t>
            </a:r>
            <a:r>
              <a:rPr lang="en-US" dirty="0" smtClean="0"/>
              <a:t> there is little difference between acute and chronic.  </a:t>
            </a:r>
          </a:p>
          <a:p>
            <a:r>
              <a:rPr lang="en-US" dirty="0" smtClean="0"/>
              <a:t>SX same</a:t>
            </a:r>
          </a:p>
          <a:p>
            <a:pPr lvl="1"/>
            <a:r>
              <a:rPr lang="en-US" dirty="0" smtClean="0"/>
              <a:t>LUTS</a:t>
            </a:r>
          </a:p>
          <a:p>
            <a:pPr lvl="1"/>
            <a:r>
              <a:rPr lang="en-US" dirty="0" smtClean="0"/>
              <a:t>Fever</a:t>
            </a:r>
          </a:p>
          <a:p>
            <a:pPr lvl="1"/>
            <a:r>
              <a:rPr lang="en-US" dirty="0" smtClean="0"/>
              <a:t>+/- enlarged prostate</a:t>
            </a:r>
          </a:p>
          <a:p>
            <a:r>
              <a:rPr lang="en-US" dirty="0" smtClean="0"/>
              <a:t>TX same</a:t>
            </a:r>
          </a:p>
          <a:p>
            <a:pPr lvl="1"/>
            <a:r>
              <a:rPr lang="en-US" dirty="0" smtClean="0"/>
              <a:t>4-6 weeks </a:t>
            </a:r>
            <a:r>
              <a:rPr lang="en-US" dirty="0" err="1" smtClean="0"/>
              <a:t>abx</a:t>
            </a:r>
            <a:endParaRPr lang="en-US" dirty="0" smtClean="0"/>
          </a:p>
          <a:p>
            <a:pPr lvl="1"/>
            <a:r>
              <a:rPr lang="en-US" dirty="0" smtClean="0"/>
              <a:t>Chronic add anti-inflammatory (why not in acute?)</a:t>
            </a:r>
          </a:p>
          <a:p>
            <a:pPr lvl="1"/>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two glass test</a:t>
            </a:r>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362200"/>
          </a:xfrm>
        </p:spPr>
        <p:txBody>
          <a:bodyPr/>
          <a:lstStyle/>
          <a:p>
            <a:r>
              <a:rPr lang="en-US" dirty="0" smtClean="0"/>
              <a:t>Asks patient to provide urine sample</a:t>
            </a:r>
          </a:p>
          <a:p>
            <a:r>
              <a:rPr lang="en-US" dirty="0" smtClean="0"/>
              <a:t>The physician takes two double whiskeys</a:t>
            </a:r>
          </a:p>
          <a:p>
            <a:r>
              <a:rPr lang="en-US" dirty="0" smtClean="0"/>
              <a:t>Physician performs prostate massage</a:t>
            </a:r>
          </a:p>
          <a:p>
            <a:r>
              <a:rPr lang="en-US" dirty="0" smtClean="0"/>
              <a:t>Repeat urine collection</a:t>
            </a:r>
          </a:p>
          <a:p>
            <a:endParaRPr lang="en-US" dirty="0"/>
          </a:p>
        </p:txBody>
      </p:sp>
      <p:graphicFrame>
        <p:nvGraphicFramePr>
          <p:cNvPr id="4" name="Table 3"/>
          <p:cNvGraphicFramePr>
            <a:graphicFrameLocks noGrp="1"/>
          </p:cNvGraphicFramePr>
          <p:nvPr/>
        </p:nvGraphicFramePr>
        <p:xfrm>
          <a:off x="1524000" y="4343400"/>
          <a:ext cx="6096000" cy="1849120"/>
        </p:xfrm>
        <a:graphic>
          <a:graphicData uri="http://schemas.openxmlformats.org/drawingml/2006/table">
            <a:tbl>
              <a:tblPr firstRow="1" bandRow="1">
                <a:tableStyleId>{5C22544A-7EE6-4342-B048-85BDC9FD1C3A}</a:tableStyleId>
              </a:tblPr>
              <a:tblGrid>
                <a:gridCol w="914400"/>
                <a:gridCol w="914400"/>
                <a:gridCol w="4267200"/>
              </a:tblGrid>
              <a:tr h="0">
                <a:tc>
                  <a:txBody>
                    <a:bodyPr/>
                    <a:lstStyle/>
                    <a:p>
                      <a:r>
                        <a:rPr lang="en-US" dirty="0" smtClean="0"/>
                        <a:t>Test</a:t>
                      </a:r>
                      <a:r>
                        <a:rPr lang="en-US" baseline="0" dirty="0" smtClean="0"/>
                        <a:t> 1</a:t>
                      </a:r>
                      <a:endParaRPr lang="en-US" dirty="0"/>
                    </a:p>
                  </a:txBody>
                  <a:tcPr/>
                </a:tc>
                <a:tc>
                  <a:txBody>
                    <a:bodyPr/>
                    <a:lstStyle/>
                    <a:p>
                      <a:r>
                        <a:rPr lang="en-US" dirty="0" smtClean="0"/>
                        <a:t>Test 2</a:t>
                      </a:r>
                      <a:endParaRPr lang="en-US" dirty="0"/>
                    </a:p>
                  </a:txBody>
                  <a:tcPr/>
                </a:tc>
                <a:tc>
                  <a:txBody>
                    <a:bodyPr/>
                    <a:lstStyle/>
                    <a:p>
                      <a:r>
                        <a:rPr lang="en-US" dirty="0" smtClean="0"/>
                        <a:t>Result</a:t>
                      </a:r>
                      <a:endParaRPr lang="en-US" dirty="0"/>
                    </a:p>
                  </a:txBody>
                  <a:tcPr/>
                </a:tc>
              </a:tr>
              <a:tr h="370840">
                <a:tc>
                  <a:txBody>
                    <a:bodyPr/>
                    <a:lstStyle/>
                    <a:p>
                      <a:pPr algn="ctr"/>
                      <a:r>
                        <a:rPr lang="en-US" b="1" dirty="0" smtClean="0"/>
                        <a:t>+</a:t>
                      </a:r>
                      <a:endParaRPr lang="en-US" b="1" dirty="0"/>
                    </a:p>
                  </a:txBody>
                  <a:tcPr/>
                </a:tc>
                <a:tc>
                  <a:txBody>
                    <a:bodyPr/>
                    <a:lstStyle/>
                    <a:p>
                      <a:pPr algn="ctr"/>
                      <a:r>
                        <a:rPr lang="en-US" b="1" dirty="0" smtClean="0"/>
                        <a:t>-</a:t>
                      </a:r>
                      <a:endParaRPr lang="en-US" b="1" dirty="0"/>
                    </a:p>
                  </a:txBody>
                  <a:tcPr/>
                </a:tc>
                <a:tc>
                  <a:txBody>
                    <a:bodyPr/>
                    <a:lstStyle/>
                    <a:p>
                      <a:r>
                        <a:rPr lang="en-US" dirty="0" smtClean="0"/>
                        <a:t>Inconclusive?</a:t>
                      </a:r>
                      <a:endParaRPr lang="en-US" dirty="0"/>
                    </a:p>
                  </a:txBody>
                  <a:tcPr/>
                </a:tc>
              </a:tr>
              <a:tr h="370840">
                <a:tc>
                  <a:txBody>
                    <a:bodyPr/>
                    <a:lstStyle/>
                    <a:p>
                      <a:pPr algn="ctr"/>
                      <a:r>
                        <a:rPr lang="en-US" b="1" dirty="0" smtClean="0"/>
                        <a:t>-</a:t>
                      </a:r>
                      <a:endParaRPr lang="en-US" b="1" dirty="0"/>
                    </a:p>
                  </a:txBody>
                  <a:tcPr/>
                </a:tc>
                <a:tc>
                  <a:txBody>
                    <a:bodyPr/>
                    <a:lstStyle/>
                    <a:p>
                      <a:pPr algn="ctr"/>
                      <a:r>
                        <a:rPr lang="en-US" b="1" dirty="0" smtClean="0"/>
                        <a:t>+</a:t>
                      </a:r>
                      <a:endParaRPr lang="en-US" b="1" dirty="0"/>
                    </a:p>
                  </a:txBody>
                  <a:tcPr/>
                </a:tc>
                <a:tc>
                  <a:txBody>
                    <a:bodyPr/>
                    <a:lstStyle/>
                    <a:p>
                      <a:r>
                        <a:rPr lang="en-US" dirty="0" smtClean="0"/>
                        <a:t>Bacterial</a:t>
                      </a:r>
                      <a:r>
                        <a:rPr lang="en-US" baseline="0" dirty="0" smtClean="0"/>
                        <a:t> </a:t>
                      </a:r>
                      <a:r>
                        <a:rPr lang="en-US" baseline="0" dirty="0" err="1" smtClean="0"/>
                        <a:t>prostatitis</a:t>
                      </a:r>
                      <a:endParaRPr lang="en-US" dirty="0"/>
                    </a:p>
                  </a:txBody>
                  <a:tcPr/>
                </a:tc>
              </a:tr>
              <a:tr h="370840">
                <a:tc>
                  <a:txBody>
                    <a:bodyPr/>
                    <a:lstStyle/>
                    <a:p>
                      <a:pPr algn="ctr"/>
                      <a:r>
                        <a:rPr lang="en-US" b="1" dirty="0" smtClean="0"/>
                        <a:t>+</a:t>
                      </a:r>
                      <a:endParaRPr lang="en-US" b="1" dirty="0"/>
                    </a:p>
                  </a:txBody>
                  <a:tcPr/>
                </a:tc>
                <a:tc>
                  <a:txBody>
                    <a:bodyPr/>
                    <a:lstStyle/>
                    <a:p>
                      <a:pPr algn="ctr"/>
                      <a:r>
                        <a:rPr lang="en-US" b="1" dirty="0" smtClean="0"/>
                        <a:t>+</a:t>
                      </a:r>
                      <a:endParaRPr lang="en-US" b="1" dirty="0"/>
                    </a:p>
                  </a:txBody>
                  <a:tcPr/>
                </a:tc>
                <a:tc>
                  <a:txBody>
                    <a:bodyPr/>
                    <a:lstStyle/>
                    <a:p>
                      <a:r>
                        <a:rPr lang="en-US" dirty="0" smtClean="0"/>
                        <a:t>Cystitis</a:t>
                      </a:r>
                      <a:endParaRPr lang="en-US" dirty="0"/>
                    </a:p>
                  </a:txBody>
                  <a:tcPr/>
                </a:tc>
              </a:tr>
              <a:tr h="370840">
                <a:tc>
                  <a:txBody>
                    <a:bodyPr/>
                    <a:lstStyle/>
                    <a:p>
                      <a:pPr algn="ctr"/>
                      <a:r>
                        <a:rPr lang="en-US" b="1" dirty="0" smtClean="0"/>
                        <a:t>-</a:t>
                      </a:r>
                      <a:endParaRPr lang="en-US" b="1" dirty="0"/>
                    </a:p>
                  </a:txBody>
                  <a:tcPr/>
                </a:tc>
                <a:tc>
                  <a:txBody>
                    <a:bodyPr/>
                    <a:lstStyle/>
                    <a:p>
                      <a:pPr algn="ctr"/>
                      <a:r>
                        <a:rPr lang="en-US" b="1" dirty="0" smtClean="0"/>
                        <a:t>-</a:t>
                      </a:r>
                      <a:endParaRPr lang="en-US" b="1" dirty="0"/>
                    </a:p>
                  </a:txBody>
                  <a:tcPr/>
                </a:tc>
                <a:tc>
                  <a:txBody>
                    <a:bodyPr/>
                    <a:lstStyle/>
                    <a:p>
                      <a:r>
                        <a:rPr lang="en-US" dirty="0" err="1" smtClean="0"/>
                        <a:t>Abacterial</a:t>
                      </a:r>
                      <a:r>
                        <a:rPr lang="en-US" dirty="0" smtClean="0"/>
                        <a:t> </a:t>
                      </a:r>
                      <a:r>
                        <a:rPr lang="en-US" dirty="0" err="1" smtClean="0"/>
                        <a:t>prostatitis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chronic non-bacterial </a:t>
            </a:r>
            <a:r>
              <a:rPr lang="en-US" dirty="0" err="1" smtClean="0"/>
              <a:t>prostatitis</a:t>
            </a:r>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Chronic LUTS and pelvic pain</a:t>
            </a:r>
          </a:p>
          <a:p>
            <a:r>
              <a:rPr lang="en-US" dirty="0" smtClean="0"/>
              <a:t>Multiple courses of </a:t>
            </a:r>
            <a:r>
              <a:rPr lang="en-US" dirty="0" err="1" smtClean="0"/>
              <a:t>abx</a:t>
            </a:r>
            <a:r>
              <a:rPr lang="en-US" dirty="0" smtClean="0"/>
              <a:t> with no relief</a:t>
            </a:r>
          </a:p>
          <a:p>
            <a:r>
              <a:rPr lang="en-US" dirty="0" smtClean="0"/>
              <a:t>WBC on prostate massage</a:t>
            </a:r>
          </a:p>
          <a:p>
            <a:r>
              <a:rPr lang="en-US" dirty="0" smtClean="0"/>
              <a:t>Treatment</a:t>
            </a:r>
          </a:p>
          <a:p>
            <a:pPr lvl="1"/>
            <a:r>
              <a:rPr lang="en-US" dirty="0" smtClean="0"/>
              <a:t>Alpha blocker</a:t>
            </a:r>
          </a:p>
          <a:p>
            <a:pPr lvl="1"/>
            <a:r>
              <a:rPr lang="en-US" dirty="0" smtClean="0"/>
              <a:t>NSAIDS</a:t>
            </a:r>
          </a:p>
          <a:p>
            <a:pPr lvl="1"/>
            <a:r>
              <a:rPr lang="en-US" dirty="0" smtClean="0"/>
              <a:t>Hot </a:t>
            </a:r>
            <a:r>
              <a:rPr lang="en-US" dirty="0" err="1"/>
              <a:t>S</a:t>
            </a:r>
            <a:r>
              <a:rPr lang="en-US" dirty="0" err="1" smtClean="0"/>
              <a:t>itz</a:t>
            </a:r>
            <a:r>
              <a:rPr lang="en-US" dirty="0" smtClean="0"/>
              <a:t> bath</a:t>
            </a:r>
          </a:p>
          <a:p>
            <a:pPr lvl="1"/>
            <a:r>
              <a:rPr lang="en-US" dirty="0" smtClean="0"/>
              <a:t>Muscle relaxants</a:t>
            </a:r>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presentation of </a:t>
            </a:r>
            <a:r>
              <a:rPr lang="en-US" dirty="0" err="1" smtClean="0"/>
              <a:t>epididymitis</a:t>
            </a:r>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Adult males</a:t>
            </a:r>
          </a:p>
          <a:p>
            <a:r>
              <a:rPr lang="en-US" dirty="0" smtClean="0"/>
              <a:t>Frequently </a:t>
            </a:r>
            <a:r>
              <a:rPr lang="en-US" dirty="0" err="1" smtClean="0"/>
              <a:t>hemiscrotal</a:t>
            </a:r>
            <a:r>
              <a:rPr lang="en-US" dirty="0" smtClean="0"/>
              <a:t> discomfort with radiating flank pain</a:t>
            </a:r>
          </a:p>
          <a:p>
            <a:r>
              <a:rPr lang="en-US" dirty="0" smtClean="0"/>
              <a:t>Erythematous scrotum</a:t>
            </a:r>
          </a:p>
          <a:p>
            <a:r>
              <a:rPr lang="en-US" dirty="0" err="1" smtClean="0"/>
              <a:t>Prehns</a:t>
            </a:r>
            <a:r>
              <a:rPr lang="en-US" dirty="0" smtClean="0"/>
              <a:t> sign</a:t>
            </a:r>
          </a:p>
          <a:p>
            <a:pPr lvl="1"/>
            <a:r>
              <a:rPr lang="en-US" dirty="0" smtClean="0"/>
              <a:t>Relief on scrotal elevation in supine patient</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Recall that G6PDH is important for oxidative repair of tissues.  G6PDH defects occur in which the enzyme is labile as opposed to absent.  In nucleated tissues, the enzyme is replaced but in the RBC it cannot be replaced.  Therefore, enzyme concentration decreases more rapidly than in in wild-type individuals leading to more rapid accumulation of oxidative damage and premature RBC failure.</a:t>
            </a:r>
          </a:p>
          <a:p>
            <a:r>
              <a:rPr lang="en-US" dirty="0" smtClean="0"/>
              <a:t>Hemolysis occurs after an oxidative stress such as during illness or with </a:t>
            </a:r>
            <a:r>
              <a:rPr lang="en-US" dirty="0" err="1" smtClean="0"/>
              <a:t>fava</a:t>
            </a:r>
            <a:r>
              <a:rPr lang="en-US" dirty="0" smtClean="0"/>
              <a:t> bean ingestion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likely pathogens of </a:t>
            </a:r>
            <a:r>
              <a:rPr lang="en-US" dirty="0" err="1" smtClean="0"/>
              <a:t>epididymitis</a:t>
            </a:r>
            <a:r>
              <a:rPr lang="en-US" dirty="0" smtClean="0"/>
              <a:t> and </a:t>
            </a:r>
            <a:r>
              <a:rPr lang="en-US" dirty="0" err="1" smtClean="0"/>
              <a:t>orchitis</a:t>
            </a:r>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Epididymitis</a:t>
            </a:r>
            <a:endParaRPr lang="en-US" dirty="0" smtClean="0"/>
          </a:p>
          <a:p>
            <a:pPr lvl="1"/>
            <a:r>
              <a:rPr lang="en-US" dirty="0" smtClean="0"/>
              <a:t>Chlamydia  if &lt; 35 </a:t>
            </a:r>
            <a:r>
              <a:rPr lang="en-US" dirty="0" err="1" smtClean="0"/>
              <a:t>yo</a:t>
            </a:r>
            <a:endParaRPr lang="en-US" dirty="0" smtClean="0"/>
          </a:p>
          <a:p>
            <a:pPr lvl="1"/>
            <a:r>
              <a:rPr lang="en-US" dirty="0" smtClean="0"/>
              <a:t>E. coli otherwise</a:t>
            </a:r>
          </a:p>
          <a:p>
            <a:r>
              <a:rPr lang="en-US" dirty="0" err="1" smtClean="0"/>
              <a:t>Orchitis</a:t>
            </a:r>
            <a:endParaRPr lang="en-US" dirty="0" smtClean="0"/>
          </a:p>
          <a:p>
            <a:pPr lvl="1"/>
            <a:r>
              <a:rPr lang="en-US" dirty="0" smtClean="0"/>
              <a:t>Gonorrhea</a:t>
            </a:r>
            <a:endParaRPr lang="en-US" dirty="0" smtClean="0"/>
          </a:p>
          <a:p>
            <a:pPr lvl="1"/>
            <a:r>
              <a:rPr lang="en-US" dirty="0" smtClean="0"/>
              <a:t>Chlamydia</a:t>
            </a:r>
          </a:p>
          <a:p>
            <a:pPr lvl="1"/>
            <a:r>
              <a:rPr lang="en-US" dirty="0" smtClean="0"/>
              <a:t>mumps</a:t>
            </a:r>
            <a:endParaRPr lang="en-U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Summarize clinical anemias as presented in CPC 1</a:t>
            </a:r>
            <a:endParaRPr 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1"/>
          </p:nvPr>
        </p:nvPicPr>
        <p:blipFill>
          <a:blip r:embed="rId2" cstate="print"/>
          <a:srcRect/>
          <a:stretch>
            <a:fillRect/>
          </a:stretch>
        </p:blipFill>
        <p:spPr bwMode="auto">
          <a:xfrm>
            <a:off x="228600" y="0"/>
            <a:ext cx="8300509" cy="62253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Differentiate Acute intermittent </a:t>
            </a:r>
            <a:r>
              <a:rPr lang="en-US" dirty="0" err="1" smtClean="0"/>
              <a:t>porphyria</a:t>
            </a:r>
            <a:r>
              <a:rPr lang="en-US" dirty="0" smtClean="0"/>
              <a:t>, </a:t>
            </a:r>
            <a:r>
              <a:rPr lang="en-US" dirty="0" err="1" smtClean="0"/>
              <a:t>porphyria</a:t>
            </a:r>
            <a:r>
              <a:rPr lang="en-US" dirty="0" smtClean="0"/>
              <a:t> </a:t>
            </a:r>
            <a:r>
              <a:rPr lang="en-US" dirty="0" err="1" smtClean="0"/>
              <a:t>cutanea</a:t>
            </a:r>
            <a:r>
              <a:rPr lang="en-US" dirty="0" smtClean="0"/>
              <a:t> </a:t>
            </a:r>
            <a:r>
              <a:rPr lang="en-US" dirty="0" err="1" smtClean="0"/>
              <a:t>tarda</a:t>
            </a:r>
            <a:r>
              <a:rPr lang="en-US" dirty="0" smtClean="0"/>
              <a:t>, congenital </a:t>
            </a:r>
            <a:r>
              <a:rPr lang="en-US" dirty="0" err="1" smtClean="0"/>
              <a:t>porphyria</a:t>
            </a:r>
            <a:r>
              <a:rPr lang="en-US" dirty="0" smtClean="0"/>
              <a:t>, and </a:t>
            </a:r>
            <a:r>
              <a:rPr lang="en-US" dirty="0" err="1" smtClean="0"/>
              <a:t>pseudoporphyria</a:t>
            </a:r>
            <a:endParaRPr lang="en-US"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Acute intermittent </a:t>
            </a:r>
            <a:r>
              <a:rPr lang="en-US" dirty="0" err="1" smtClean="0"/>
              <a:t>porphyria</a:t>
            </a:r>
            <a:endParaRPr lang="en-US" dirty="0" smtClean="0"/>
          </a:p>
          <a:p>
            <a:pPr lvl="1"/>
            <a:r>
              <a:rPr lang="en-US" dirty="0" smtClean="0"/>
              <a:t>Neurologic and GI involvement</a:t>
            </a:r>
          </a:p>
          <a:p>
            <a:pPr lvl="1"/>
            <a:r>
              <a:rPr lang="en-US" dirty="0" smtClean="0"/>
              <a:t>Pain</a:t>
            </a:r>
          </a:p>
          <a:p>
            <a:pPr lvl="1"/>
            <a:r>
              <a:rPr lang="en-US" dirty="0" smtClean="0"/>
              <a:t>Red urine due to excreted </a:t>
            </a:r>
            <a:r>
              <a:rPr lang="en-US" dirty="0" err="1" smtClean="0"/>
              <a:t>porphobilin</a:t>
            </a:r>
            <a:endParaRPr lang="en-US" dirty="0" smtClean="0"/>
          </a:p>
          <a:p>
            <a:pPr lvl="1"/>
            <a:r>
              <a:rPr lang="en-US" dirty="0" smtClean="0"/>
              <a:t>Autosomal dominant</a:t>
            </a:r>
          </a:p>
          <a:p>
            <a:r>
              <a:rPr lang="en-US" dirty="0" err="1" smtClean="0"/>
              <a:t>porphyria</a:t>
            </a:r>
            <a:r>
              <a:rPr lang="en-US" dirty="0" smtClean="0"/>
              <a:t> </a:t>
            </a:r>
            <a:r>
              <a:rPr lang="en-US" dirty="0" err="1" smtClean="0"/>
              <a:t>cutanea</a:t>
            </a:r>
            <a:r>
              <a:rPr lang="en-US" dirty="0" smtClean="0"/>
              <a:t> </a:t>
            </a:r>
            <a:r>
              <a:rPr lang="en-US" dirty="0" err="1" smtClean="0"/>
              <a:t>tarda</a:t>
            </a:r>
            <a:endParaRPr lang="en-US" dirty="0" smtClean="0"/>
          </a:p>
          <a:p>
            <a:pPr lvl="1"/>
            <a:r>
              <a:rPr lang="en-US" dirty="0" smtClean="0"/>
              <a:t>Defect in </a:t>
            </a:r>
            <a:r>
              <a:rPr lang="en-US" dirty="0" err="1" smtClean="0"/>
              <a:t>Uroporphyrinogen</a:t>
            </a:r>
            <a:r>
              <a:rPr lang="en-US" dirty="0" smtClean="0"/>
              <a:t> decarboxylase </a:t>
            </a:r>
          </a:p>
          <a:p>
            <a:pPr lvl="1"/>
            <a:r>
              <a:rPr lang="en-US" dirty="0" smtClean="0"/>
              <a:t>Skin involvement with blisters</a:t>
            </a:r>
          </a:p>
          <a:p>
            <a:pPr lvl="1"/>
            <a:r>
              <a:rPr lang="en-US" dirty="0" smtClean="0"/>
              <a:t>Autosomal dominant</a:t>
            </a:r>
          </a:p>
          <a:p>
            <a:r>
              <a:rPr lang="en-US" dirty="0" smtClean="0"/>
              <a:t>Congenital </a:t>
            </a:r>
            <a:r>
              <a:rPr lang="en-US" dirty="0" err="1" smtClean="0"/>
              <a:t>porphyria</a:t>
            </a:r>
            <a:endParaRPr lang="en-US" dirty="0" smtClean="0"/>
          </a:p>
          <a:p>
            <a:pPr lvl="1"/>
            <a:r>
              <a:rPr lang="en-US" dirty="0" smtClean="0"/>
              <a:t>Early childhood</a:t>
            </a:r>
          </a:p>
          <a:p>
            <a:pPr lvl="1"/>
            <a:r>
              <a:rPr lang="en-US" dirty="0" smtClean="0"/>
              <a:t>Red teeth</a:t>
            </a:r>
          </a:p>
          <a:p>
            <a:pPr lvl="1"/>
            <a:r>
              <a:rPr lang="en-US" dirty="0" err="1" smtClean="0"/>
              <a:t>Hypertrichosis</a:t>
            </a:r>
            <a:r>
              <a:rPr lang="en-US" dirty="0" smtClean="0"/>
              <a:t> (excessive hair)</a:t>
            </a:r>
          </a:p>
          <a:p>
            <a:pPr lvl="1"/>
            <a:r>
              <a:rPr lang="en-US" dirty="0" smtClean="0"/>
              <a:t>Autosomal recessive</a:t>
            </a:r>
          </a:p>
          <a:p>
            <a:r>
              <a:rPr lang="en-US" dirty="0" err="1" smtClean="0"/>
              <a:t>Pseudoporphyria</a:t>
            </a:r>
            <a:endParaRPr lang="en-US" dirty="0" smtClean="0"/>
          </a:p>
          <a:p>
            <a:pPr lvl="1"/>
            <a:r>
              <a:rPr lang="en-US" dirty="0" smtClean="0"/>
              <a:t>Mimics </a:t>
            </a:r>
            <a:r>
              <a:rPr lang="en-US" dirty="0" err="1" smtClean="0"/>
              <a:t>tarda</a:t>
            </a:r>
            <a:r>
              <a:rPr lang="en-US" dirty="0" smtClean="0"/>
              <a:t> but without defects in genes</a:t>
            </a:r>
          </a:p>
          <a:p>
            <a:pPr lvl="1"/>
            <a:r>
              <a:rPr lang="en-US" dirty="0" smtClean="0"/>
              <a:t>Drugs and UV exposure</a:t>
            </a:r>
          </a:p>
          <a:p>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a:t>
            </a:r>
            <a:r>
              <a:rPr lang="en-US" dirty="0" err="1" smtClean="0"/>
              <a:t>porphyrins</a:t>
            </a:r>
            <a:endParaRPr lang="en-US" dirty="0" smtClean="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Precursors of </a:t>
            </a:r>
            <a:r>
              <a:rPr lang="en-US" dirty="0" err="1" smtClean="0"/>
              <a:t>heme</a:t>
            </a:r>
            <a:endParaRPr lang="en-US" dirty="0" smtClean="0"/>
          </a:p>
          <a:p>
            <a:r>
              <a:rPr lang="en-US" dirty="0" smtClean="0"/>
              <a:t>The most important precursors for our purposes are</a:t>
            </a:r>
          </a:p>
          <a:p>
            <a:pPr lvl="1"/>
            <a:r>
              <a:rPr lang="en-US" dirty="0" smtClean="0"/>
              <a:t>D-</a:t>
            </a:r>
            <a:r>
              <a:rPr lang="en-US" dirty="0" err="1" smtClean="0"/>
              <a:t>aminolevulinic</a:t>
            </a:r>
            <a:r>
              <a:rPr lang="en-US" dirty="0" smtClean="0"/>
              <a:t> acid </a:t>
            </a:r>
          </a:p>
          <a:p>
            <a:pPr lvl="2"/>
            <a:r>
              <a:rPr lang="en-US" dirty="0" smtClean="0"/>
              <a:t>step 1 product</a:t>
            </a:r>
          </a:p>
          <a:p>
            <a:pPr lvl="2"/>
            <a:r>
              <a:rPr lang="en-US" dirty="0" smtClean="0"/>
              <a:t>Urine test</a:t>
            </a:r>
          </a:p>
          <a:p>
            <a:pPr lvl="1"/>
            <a:r>
              <a:rPr lang="en-US" dirty="0" err="1" smtClean="0"/>
              <a:t>Porphobilinogen</a:t>
            </a:r>
            <a:r>
              <a:rPr lang="en-US" dirty="0" smtClean="0"/>
              <a:t> </a:t>
            </a:r>
          </a:p>
          <a:p>
            <a:pPr lvl="2"/>
            <a:r>
              <a:rPr lang="en-US" dirty="0" smtClean="0"/>
              <a:t>step 2 product</a:t>
            </a:r>
          </a:p>
          <a:p>
            <a:pPr lvl="2"/>
            <a:r>
              <a:rPr lang="en-US" dirty="0" smtClean="0"/>
              <a:t>Urine test</a:t>
            </a:r>
          </a:p>
          <a:p>
            <a:pPr lvl="2"/>
            <a:r>
              <a:rPr lang="en-US" dirty="0" smtClean="0"/>
              <a:t>Acute </a:t>
            </a:r>
            <a:r>
              <a:rPr lang="en-US" dirty="0" err="1" smtClean="0"/>
              <a:t>intermitttent</a:t>
            </a:r>
            <a:endParaRPr lang="en-US" dirty="0" smtClean="0"/>
          </a:p>
          <a:p>
            <a:pPr lvl="1"/>
            <a:r>
              <a:rPr lang="en-US" dirty="0" err="1" smtClean="0"/>
              <a:t>Uroporphyrinogen</a:t>
            </a:r>
            <a:r>
              <a:rPr lang="en-US" dirty="0" smtClean="0"/>
              <a:t> III</a:t>
            </a:r>
          </a:p>
          <a:p>
            <a:pPr lvl="2"/>
            <a:r>
              <a:rPr lang="en-US" dirty="0" smtClean="0"/>
              <a:t>Step 4 product</a:t>
            </a:r>
          </a:p>
          <a:p>
            <a:pPr lvl="2"/>
            <a:r>
              <a:rPr lang="en-US" dirty="0" err="1" smtClean="0"/>
              <a:t>Tarda</a:t>
            </a:r>
            <a:endParaRPr lang="en-US" dirty="0" smtClean="0"/>
          </a:p>
          <a:p>
            <a:pPr lvl="1"/>
            <a:r>
              <a:rPr lang="en-US" dirty="0" smtClean="0"/>
              <a:t>FYI, all accumulate due to failure of step +1 enzyme</a:t>
            </a:r>
          </a:p>
          <a:p>
            <a:pPr lvl="1"/>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do you treat acute intermittent </a:t>
            </a:r>
            <a:r>
              <a:rPr lang="en-US" dirty="0" err="1" smtClean="0"/>
              <a:t>porphyria</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Hemin</a:t>
            </a:r>
            <a:endParaRPr lang="en-US" dirty="0"/>
          </a:p>
          <a:p>
            <a:pPr lvl="1"/>
            <a:r>
              <a:rPr lang="en-US" dirty="0" err="1" smtClean="0"/>
              <a:t>Heme</a:t>
            </a:r>
            <a:r>
              <a:rPr lang="en-US" dirty="0" smtClean="0"/>
              <a:t> precursor that feeds back to stop d-ALA synthesis</a:t>
            </a:r>
          </a:p>
          <a:p>
            <a:r>
              <a:rPr lang="en-US" dirty="0" smtClean="0"/>
              <a:t>Glucose drip</a:t>
            </a:r>
          </a:p>
          <a:p>
            <a:pPr lvl="1"/>
            <a:r>
              <a:rPr lang="en-US" dirty="0" smtClean="0"/>
              <a:t>Not sure why</a:t>
            </a:r>
          </a:p>
          <a:p>
            <a:r>
              <a:rPr lang="en-US" dirty="0" smtClean="0"/>
              <a:t>Stop triggers</a:t>
            </a:r>
          </a:p>
          <a:p>
            <a:pPr lvl="1"/>
            <a:r>
              <a:rPr lang="en-US" dirty="0" smtClean="0"/>
              <a:t>Alcohol</a:t>
            </a:r>
          </a:p>
          <a:p>
            <a:pPr lvl="1"/>
            <a:r>
              <a:rPr lang="en-US" dirty="0" smtClean="0"/>
              <a:t>Estrogen supplements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sickle cell disease</a:t>
            </a: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t>
            </a:r>
            <a:r>
              <a:rPr lang="en-US" dirty="0" err="1" smtClean="0"/>
              <a:t>thalassemia</a:t>
            </a:r>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Autosomal recessive diseases that result in reduced rates (unbalanced rates) of hemoglobin synthesis.  </a:t>
            </a:r>
          </a:p>
          <a:p>
            <a:r>
              <a:rPr lang="en-US" dirty="0" smtClean="0"/>
              <a:t>The subunits produced are fully functional but they are in short supply.  This leads to an imbalance in the quantities of a/B and aberrant assembly of the subunits into tetramers.  Abnormal tetramers predominate as defects in production become more pronounced.</a:t>
            </a:r>
            <a:endParaRPr lang="en-US"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layout and quantity of hemoglobin genes</a:t>
            </a:r>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Alpha</a:t>
            </a:r>
          </a:p>
          <a:p>
            <a:pPr lvl="1"/>
            <a:r>
              <a:rPr lang="en-US" dirty="0" smtClean="0"/>
              <a:t>Two per chromosome for four total (epsilon excluded)</a:t>
            </a:r>
          </a:p>
          <a:p>
            <a:pPr lvl="1"/>
            <a:r>
              <a:rPr lang="en-US" dirty="0" smtClean="0"/>
              <a:t>CR16</a:t>
            </a:r>
          </a:p>
          <a:p>
            <a:r>
              <a:rPr lang="en-US" dirty="0" smtClean="0"/>
              <a:t>Beta</a:t>
            </a:r>
          </a:p>
          <a:p>
            <a:pPr lvl="1"/>
            <a:r>
              <a:rPr lang="en-US" dirty="0" smtClean="0"/>
              <a:t>Multiple subclasses but only one per subclass per chromosome</a:t>
            </a:r>
          </a:p>
          <a:p>
            <a:pPr lvl="1"/>
            <a:r>
              <a:rPr lang="en-US" dirty="0" smtClean="0"/>
              <a:t>CR11</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defect in alpha </a:t>
            </a:r>
            <a:r>
              <a:rPr lang="en-US" dirty="0" err="1" smtClean="0"/>
              <a:t>thalassemia</a:t>
            </a:r>
            <a:endParaRPr lang="en-US"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Loss of transcription of alpha subunits.  Most commonly this occurs due to frank deletion.  Severity of disease increases with the number of alpha genes lost.</a:t>
            </a:r>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alpha </a:t>
            </a:r>
            <a:r>
              <a:rPr lang="en-US" dirty="0" err="1" smtClean="0"/>
              <a:t>thalassemia</a:t>
            </a:r>
            <a:r>
              <a:rPr lang="en-US" dirty="0" smtClean="0"/>
              <a:t> categories</a:t>
            </a:r>
            <a:endParaRPr lang="en-US"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600200"/>
          <a:ext cx="8229599" cy="3037840"/>
        </p:xfrm>
        <a:graphic>
          <a:graphicData uri="http://schemas.openxmlformats.org/drawingml/2006/table">
            <a:tbl>
              <a:tblPr firstRow="1" bandRow="1">
                <a:tableStyleId>{5C22544A-7EE6-4342-B048-85BDC9FD1C3A}</a:tableStyleId>
              </a:tblPr>
              <a:tblGrid>
                <a:gridCol w="1591359"/>
                <a:gridCol w="2294841"/>
                <a:gridCol w="4343399"/>
              </a:tblGrid>
              <a:tr h="370840">
                <a:tc>
                  <a:txBody>
                    <a:bodyPr/>
                    <a:lstStyle/>
                    <a:p>
                      <a:r>
                        <a:rPr lang="en-US" dirty="0" smtClean="0"/>
                        <a:t>Genotype (loci deleted)</a:t>
                      </a:r>
                      <a:endParaRPr lang="en-US" dirty="0"/>
                    </a:p>
                  </a:txBody>
                  <a:tcPr/>
                </a:tc>
                <a:tc>
                  <a:txBody>
                    <a:bodyPr/>
                    <a:lstStyle/>
                    <a:p>
                      <a:r>
                        <a:rPr lang="en-US" dirty="0" smtClean="0"/>
                        <a:t>Name</a:t>
                      </a:r>
                      <a:endParaRPr lang="en-US" dirty="0"/>
                    </a:p>
                  </a:txBody>
                  <a:tcPr/>
                </a:tc>
                <a:tc>
                  <a:txBody>
                    <a:bodyPr/>
                    <a:lstStyle/>
                    <a:p>
                      <a:r>
                        <a:rPr lang="en-US" dirty="0" smtClean="0"/>
                        <a:t>Phenotype</a:t>
                      </a:r>
                      <a:endParaRPr lang="en-US" dirty="0"/>
                    </a:p>
                  </a:txBody>
                  <a:tcPr/>
                </a:tc>
              </a:tr>
              <a:tr h="370840">
                <a:tc>
                  <a:txBody>
                    <a:bodyPr/>
                    <a:lstStyle/>
                    <a:p>
                      <a:r>
                        <a:rPr lang="en-US" dirty="0" smtClean="0"/>
                        <a:t>0</a:t>
                      </a:r>
                      <a:endParaRPr lang="en-US" dirty="0"/>
                    </a:p>
                  </a:txBody>
                  <a:tcPr/>
                </a:tc>
                <a:tc>
                  <a:txBody>
                    <a:bodyPr/>
                    <a:lstStyle/>
                    <a:p>
                      <a:r>
                        <a:rPr lang="en-US" dirty="0" smtClean="0"/>
                        <a:t>Normal</a:t>
                      </a:r>
                      <a:endParaRPr lang="en-US" dirty="0"/>
                    </a:p>
                  </a:txBody>
                  <a:tcPr/>
                </a:tc>
                <a:tc>
                  <a:txBody>
                    <a:bodyPr/>
                    <a:lstStyle/>
                    <a:p>
                      <a:r>
                        <a:rPr lang="en-US" dirty="0" smtClean="0"/>
                        <a:t>Normal</a:t>
                      </a:r>
                      <a:endParaRPr lang="en-US" dirty="0"/>
                    </a:p>
                  </a:txBody>
                  <a:tcPr/>
                </a:tc>
              </a:tr>
              <a:tr h="370840">
                <a:tc>
                  <a:txBody>
                    <a:bodyPr/>
                    <a:lstStyle/>
                    <a:p>
                      <a:r>
                        <a:rPr lang="en-US" dirty="0" smtClean="0"/>
                        <a:t>1</a:t>
                      </a:r>
                      <a:endParaRPr lang="en-US" dirty="0"/>
                    </a:p>
                  </a:txBody>
                  <a:tcPr/>
                </a:tc>
                <a:tc>
                  <a:txBody>
                    <a:bodyPr/>
                    <a:lstStyle/>
                    <a:p>
                      <a:r>
                        <a:rPr lang="en-US" dirty="0" smtClean="0"/>
                        <a:t>Asymptomatic carrier</a:t>
                      </a:r>
                      <a:endParaRPr lang="en-US" dirty="0"/>
                    </a:p>
                  </a:txBody>
                  <a:tcPr/>
                </a:tc>
                <a:tc>
                  <a:txBody>
                    <a:bodyPr/>
                    <a:lstStyle/>
                    <a:p>
                      <a:r>
                        <a:rPr lang="en-US" dirty="0" smtClean="0"/>
                        <a:t>Normal</a:t>
                      </a:r>
                      <a:endParaRPr lang="en-US" dirty="0"/>
                    </a:p>
                  </a:txBody>
                  <a:tcPr/>
                </a:tc>
              </a:tr>
              <a:tr h="370840">
                <a:tc>
                  <a:txBody>
                    <a:bodyPr/>
                    <a:lstStyle/>
                    <a:p>
                      <a:r>
                        <a:rPr lang="en-US" dirty="0" smtClean="0"/>
                        <a:t>2</a:t>
                      </a:r>
                      <a:endParaRPr lang="en-US" dirty="0"/>
                    </a:p>
                  </a:txBody>
                  <a:tcPr/>
                </a:tc>
                <a:tc>
                  <a:txBody>
                    <a:bodyPr/>
                    <a:lstStyle/>
                    <a:p>
                      <a:r>
                        <a:rPr lang="en-US" dirty="0" smtClean="0"/>
                        <a:t>Minor - </a:t>
                      </a:r>
                      <a:endParaRPr lang="en-US" dirty="0"/>
                    </a:p>
                  </a:txBody>
                  <a:tcPr/>
                </a:tc>
                <a:tc>
                  <a:txBody>
                    <a:bodyPr/>
                    <a:lstStyle/>
                    <a:p>
                      <a:r>
                        <a:rPr lang="en-US" dirty="0" smtClean="0"/>
                        <a:t>Mild hypochromic microcytic anemia</a:t>
                      </a:r>
                      <a:endParaRPr lang="en-US" dirty="0"/>
                    </a:p>
                  </a:txBody>
                  <a:tcPr/>
                </a:tc>
              </a:tr>
              <a:tr h="370840">
                <a:tc>
                  <a:txBody>
                    <a:bodyPr/>
                    <a:lstStyle/>
                    <a:p>
                      <a:r>
                        <a:rPr lang="en-US" dirty="0" smtClean="0"/>
                        <a:t>3</a:t>
                      </a:r>
                      <a:endParaRPr lang="en-US" dirty="0"/>
                    </a:p>
                  </a:txBody>
                  <a:tcPr/>
                </a:tc>
                <a:tc>
                  <a:txBody>
                    <a:bodyPr/>
                    <a:lstStyle/>
                    <a:p>
                      <a:r>
                        <a:rPr lang="en-US" dirty="0" err="1" smtClean="0"/>
                        <a:t>Intermedia</a:t>
                      </a:r>
                      <a:endParaRPr lang="en-US" dirty="0" smtClean="0"/>
                    </a:p>
                    <a:p>
                      <a:r>
                        <a:rPr lang="en-US" dirty="0" smtClean="0"/>
                        <a:t>AKA </a:t>
                      </a:r>
                      <a:r>
                        <a:rPr lang="en-US" dirty="0" err="1" smtClean="0"/>
                        <a:t>HbH</a:t>
                      </a:r>
                      <a:r>
                        <a:rPr lang="en-US" dirty="0" smtClean="0"/>
                        <a:t> disease</a:t>
                      </a:r>
                      <a:endParaRPr lang="en-US" dirty="0"/>
                    </a:p>
                  </a:txBody>
                  <a:tcPr/>
                </a:tc>
                <a:tc>
                  <a:txBody>
                    <a:bodyPr/>
                    <a:lstStyle/>
                    <a:p>
                      <a:r>
                        <a:rPr lang="en-US" dirty="0" smtClean="0"/>
                        <a:t>Microcytic hypochromic, Heinz body precipitates, </a:t>
                      </a:r>
                      <a:r>
                        <a:rPr lang="en-US" dirty="0" err="1" smtClean="0"/>
                        <a:t>HbH</a:t>
                      </a:r>
                      <a:r>
                        <a:rPr lang="en-US" dirty="0" smtClean="0"/>
                        <a:t>( B</a:t>
                      </a:r>
                      <a:r>
                        <a:rPr lang="en-US" baseline="-25000" dirty="0" smtClean="0"/>
                        <a:t>4</a:t>
                      </a:r>
                      <a:r>
                        <a:rPr lang="en-US" dirty="0" smtClean="0"/>
                        <a:t>), </a:t>
                      </a:r>
                      <a:r>
                        <a:rPr lang="en-US" dirty="0" err="1" smtClean="0"/>
                        <a:t>Hb</a:t>
                      </a:r>
                      <a:r>
                        <a:rPr lang="en-US" baseline="0" dirty="0" smtClean="0"/>
                        <a:t> </a:t>
                      </a:r>
                      <a:r>
                        <a:rPr lang="en-US" baseline="0" dirty="0" err="1" smtClean="0"/>
                        <a:t>Barts</a:t>
                      </a:r>
                      <a:r>
                        <a:rPr lang="en-US" baseline="0" dirty="0" smtClean="0"/>
                        <a:t> (g</a:t>
                      </a:r>
                      <a:r>
                        <a:rPr lang="en-US" baseline="-25000" dirty="0" smtClean="0"/>
                        <a:t>4</a:t>
                      </a:r>
                      <a:r>
                        <a:rPr lang="en-US" baseline="0" dirty="0" smtClean="0"/>
                        <a:t>), occasional transfusions</a:t>
                      </a:r>
                      <a:endParaRPr lang="en-US" dirty="0"/>
                    </a:p>
                  </a:txBody>
                  <a:tcPr/>
                </a:tc>
              </a:tr>
              <a:tr h="370840">
                <a:tc>
                  <a:txBody>
                    <a:bodyPr/>
                    <a:lstStyle/>
                    <a:p>
                      <a:r>
                        <a:rPr lang="en-US" dirty="0" smtClean="0"/>
                        <a:t>4</a:t>
                      </a:r>
                      <a:endParaRPr lang="en-US" dirty="0"/>
                    </a:p>
                  </a:txBody>
                  <a:tcPr/>
                </a:tc>
                <a:tc>
                  <a:txBody>
                    <a:bodyPr/>
                    <a:lstStyle/>
                    <a:p>
                      <a:r>
                        <a:rPr lang="en-US" dirty="0" smtClean="0"/>
                        <a:t>Major</a:t>
                      </a:r>
                      <a:endParaRPr lang="en-US" dirty="0"/>
                    </a:p>
                  </a:txBody>
                  <a:tcPr/>
                </a:tc>
                <a:tc>
                  <a:txBody>
                    <a:bodyPr/>
                    <a:lstStyle/>
                    <a:p>
                      <a:r>
                        <a:rPr lang="en-US" dirty="0" err="1" smtClean="0"/>
                        <a:t>Hydrops</a:t>
                      </a:r>
                      <a:r>
                        <a:rPr lang="en-US" dirty="0" smtClean="0"/>
                        <a:t> </a:t>
                      </a:r>
                      <a:r>
                        <a:rPr lang="en-US" dirty="0" err="1" smtClean="0"/>
                        <a:t>fetalis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defect in beta </a:t>
            </a:r>
            <a:r>
              <a:rPr lang="en-US" dirty="0" err="1" smtClean="0"/>
              <a:t>thalassemia</a:t>
            </a:r>
            <a:endParaRPr lang="en-US"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Loss of transcription of beta subunits due to deletion or promoter defects.  The disease increases in severity based on the extent of loss.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Sickle cell disease occurs due to a single protein substitution in the beta </a:t>
            </a:r>
            <a:r>
              <a:rPr lang="en-US" dirty="0" err="1" smtClean="0"/>
              <a:t>globin</a:t>
            </a:r>
            <a:r>
              <a:rPr lang="en-US" dirty="0" smtClean="0"/>
              <a:t> chain.  This mutation causes the affected B chains to polymerizes under oxidative stress.  This leads to cell damage and the characteristic </a:t>
            </a:r>
            <a:r>
              <a:rPr lang="en-US" dirty="0" err="1" smtClean="0"/>
              <a:t>sickled</a:t>
            </a:r>
            <a:r>
              <a:rPr lang="en-US" dirty="0" smtClean="0"/>
              <a:t> shape.  Membrane damage leads to shortened half-life.</a:t>
            </a:r>
            <a:endParaRPr lang="en-US" dirty="0"/>
          </a:p>
          <a:p>
            <a:r>
              <a:rPr lang="en-US" dirty="0" smtClean="0"/>
              <a:t>Sickle cell trait = heterozygous</a:t>
            </a:r>
          </a:p>
          <a:p>
            <a:r>
              <a:rPr lang="en-US" dirty="0" smtClean="0"/>
              <a:t>Sickle cell disease = homozygous</a:t>
            </a:r>
          </a:p>
          <a:p>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hemoglobin forms that appear in B </a:t>
            </a:r>
            <a:r>
              <a:rPr lang="en-US" dirty="0" err="1" smtClean="0"/>
              <a:t>thalassemia</a:t>
            </a:r>
            <a:endParaRPr lang="en-US"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HbA1</a:t>
                      </a:r>
                      <a:endParaRPr lang="en-US" dirty="0"/>
                    </a:p>
                  </a:txBody>
                  <a:tcPr/>
                </a:tc>
                <a:tc>
                  <a:txBody>
                    <a:bodyPr/>
                    <a:lstStyle/>
                    <a:p>
                      <a:r>
                        <a:rPr lang="en-US" dirty="0" smtClean="0"/>
                        <a:t>a</a:t>
                      </a:r>
                      <a:r>
                        <a:rPr lang="en-US" baseline="-25000" dirty="0" smtClean="0"/>
                        <a:t>2</a:t>
                      </a:r>
                      <a:r>
                        <a:rPr lang="en-US" dirty="0" smtClean="0"/>
                        <a:t>B</a:t>
                      </a:r>
                      <a:r>
                        <a:rPr lang="en-US" baseline="-25000" dirty="0" smtClean="0"/>
                        <a:t>2</a:t>
                      </a:r>
                      <a:endParaRPr lang="en-US" baseline="-25000" dirty="0"/>
                    </a:p>
                  </a:txBody>
                  <a:tcPr/>
                </a:tc>
                <a:tc>
                  <a:txBody>
                    <a:bodyPr/>
                    <a:lstStyle/>
                    <a:p>
                      <a:r>
                        <a:rPr lang="en-US" dirty="0" smtClean="0"/>
                        <a:t>Normal decreases</a:t>
                      </a:r>
                      <a:endParaRPr lang="en-US" dirty="0"/>
                    </a:p>
                  </a:txBody>
                  <a:tcPr/>
                </a:tc>
              </a:tr>
              <a:tr h="370840">
                <a:tc>
                  <a:txBody>
                    <a:bodyPr/>
                    <a:lstStyle/>
                    <a:p>
                      <a:r>
                        <a:rPr lang="en-US" dirty="0" smtClean="0"/>
                        <a:t>HbA2</a:t>
                      </a:r>
                      <a:endParaRPr lang="en-US" dirty="0"/>
                    </a:p>
                  </a:txBody>
                  <a:tcPr/>
                </a:tc>
                <a:tc>
                  <a:txBody>
                    <a:bodyPr/>
                    <a:lstStyle/>
                    <a:p>
                      <a:r>
                        <a:rPr lang="en-US" dirty="0" smtClean="0"/>
                        <a:t>a</a:t>
                      </a:r>
                      <a:r>
                        <a:rPr lang="en-US" baseline="-25000" dirty="0" smtClean="0"/>
                        <a:t>2</a:t>
                      </a:r>
                      <a:r>
                        <a:rPr lang="en-US" dirty="0" smtClean="0"/>
                        <a:t>d</a:t>
                      </a:r>
                      <a:r>
                        <a:rPr lang="en-US" baseline="-25000" dirty="0" smtClean="0"/>
                        <a:t>2</a:t>
                      </a:r>
                      <a:endParaRPr lang="en-US" baseline="-25000" dirty="0"/>
                    </a:p>
                  </a:txBody>
                  <a:tcPr/>
                </a:tc>
                <a:tc>
                  <a:txBody>
                    <a:bodyPr/>
                    <a:lstStyle/>
                    <a:p>
                      <a:r>
                        <a:rPr lang="en-US" dirty="0" smtClean="0"/>
                        <a:t>Delta</a:t>
                      </a:r>
                      <a:r>
                        <a:rPr lang="en-US" baseline="0" dirty="0" smtClean="0"/>
                        <a:t> increase</a:t>
                      </a:r>
                      <a:endParaRPr lang="en-US" dirty="0"/>
                    </a:p>
                  </a:txBody>
                  <a:tcPr/>
                </a:tc>
              </a:tr>
              <a:tr h="370840">
                <a:tc>
                  <a:txBody>
                    <a:bodyPr/>
                    <a:lstStyle/>
                    <a:p>
                      <a:r>
                        <a:rPr lang="en-US" dirty="0" err="1" smtClean="0"/>
                        <a:t>HbF</a:t>
                      </a:r>
                      <a:endParaRPr lang="en-US" dirty="0"/>
                    </a:p>
                  </a:txBody>
                  <a:tcPr/>
                </a:tc>
                <a:tc>
                  <a:txBody>
                    <a:bodyPr/>
                    <a:lstStyle/>
                    <a:p>
                      <a:r>
                        <a:rPr lang="en-US" dirty="0" smtClean="0"/>
                        <a:t>a</a:t>
                      </a:r>
                      <a:r>
                        <a:rPr lang="en-US" baseline="-25000" dirty="0" smtClean="0"/>
                        <a:t>2</a:t>
                      </a:r>
                      <a:r>
                        <a:rPr lang="en-US" dirty="0" smtClean="0"/>
                        <a:t>g</a:t>
                      </a:r>
                      <a:r>
                        <a:rPr lang="en-US" baseline="-25000" dirty="0" smtClean="0"/>
                        <a:t>2</a:t>
                      </a:r>
                      <a:endParaRPr lang="en-US" baseline="-25000" dirty="0"/>
                    </a:p>
                  </a:txBody>
                  <a:tcPr/>
                </a:tc>
                <a:tc>
                  <a:txBody>
                    <a:bodyPr/>
                    <a:lstStyle/>
                    <a:p>
                      <a:r>
                        <a:rPr lang="en-US" dirty="0" smtClean="0"/>
                        <a:t>Fetal increase</a:t>
                      </a:r>
                      <a:endParaRPr lang="en-US" dirty="0"/>
                    </a:p>
                  </a:txBody>
                  <a:tcPr/>
                </a:tc>
              </a:tr>
            </a:tbl>
          </a:graphicData>
        </a:graphic>
      </p:graphicFrame>
      <p:sp>
        <p:nvSpPr>
          <p:cNvPr id="5" name="TextBox 4"/>
          <p:cNvSpPr txBox="1"/>
          <p:nvPr/>
        </p:nvSpPr>
        <p:spPr>
          <a:xfrm>
            <a:off x="457200" y="3657600"/>
            <a:ext cx="7370031" cy="369332"/>
          </a:xfrm>
          <a:prstGeom prst="rect">
            <a:avLst/>
          </a:prstGeom>
          <a:noFill/>
        </p:spPr>
        <p:txBody>
          <a:bodyPr wrap="none" rtlCol="0">
            <a:spAutoFit/>
          </a:bodyPr>
          <a:lstStyle/>
          <a:p>
            <a:r>
              <a:rPr lang="en-US" dirty="0" smtClean="0"/>
              <a:t>Mechanisms leading to increases in delta and fetal forms are not understood.</a:t>
            </a:r>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genotypes and phenotypes in B </a:t>
            </a:r>
            <a:r>
              <a:rPr lang="en-US" dirty="0" err="1" smtClean="0"/>
              <a:t>thalassemia</a:t>
            </a:r>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1828800"/>
                <a:gridCol w="1524000"/>
                <a:gridCol w="4876800"/>
              </a:tblGrid>
              <a:tr h="370840">
                <a:tc>
                  <a:txBody>
                    <a:bodyPr/>
                    <a:lstStyle/>
                    <a:p>
                      <a:r>
                        <a:rPr lang="en-US" dirty="0" smtClean="0"/>
                        <a:t>Genotype</a:t>
                      </a:r>
                      <a:endParaRPr lang="en-US" dirty="0"/>
                    </a:p>
                  </a:txBody>
                  <a:tcPr/>
                </a:tc>
                <a:tc>
                  <a:txBody>
                    <a:bodyPr/>
                    <a:lstStyle/>
                    <a:p>
                      <a:r>
                        <a:rPr lang="en-US" dirty="0" smtClean="0"/>
                        <a:t>Name</a:t>
                      </a:r>
                      <a:endParaRPr lang="en-US" dirty="0"/>
                    </a:p>
                  </a:txBody>
                  <a:tcPr/>
                </a:tc>
                <a:tc>
                  <a:txBody>
                    <a:bodyPr/>
                    <a:lstStyle/>
                    <a:p>
                      <a:r>
                        <a:rPr lang="en-US" dirty="0" smtClean="0"/>
                        <a:t>Phenotype</a:t>
                      </a:r>
                      <a:endParaRPr lang="en-US" dirty="0"/>
                    </a:p>
                  </a:txBody>
                  <a:tcPr/>
                </a:tc>
              </a:tr>
              <a:tr h="370840">
                <a:tc>
                  <a:txBody>
                    <a:bodyPr/>
                    <a:lstStyle/>
                    <a:p>
                      <a:r>
                        <a:rPr lang="en-US" dirty="0" smtClean="0"/>
                        <a:t>B/B</a:t>
                      </a:r>
                      <a:endParaRPr lang="en-US" dirty="0"/>
                    </a:p>
                  </a:txBody>
                  <a:tcPr/>
                </a:tc>
                <a:tc>
                  <a:txBody>
                    <a:bodyPr/>
                    <a:lstStyle/>
                    <a:p>
                      <a:r>
                        <a:rPr lang="en-US" dirty="0" smtClean="0"/>
                        <a:t>Normal</a:t>
                      </a:r>
                      <a:endParaRPr lang="en-US" dirty="0"/>
                    </a:p>
                  </a:txBody>
                  <a:tcPr/>
                </a:tc>
                <a:tc>
                  <a:txBody>
                    <a:bodyPr/>
                    <a:lstStyle/>
                    <a:p>
                      <a:r>
                        <a:rPr lang="en-US" dirty="0" smtClean="0"/>
                        <a:t>Normal</a:t>
                      </a:r>
                      <a:endParaRPr lang="en-US" dirty="0"/>
                    </a:p>
                  </a:txBody>
                  <a:tcPr/>
                </a:tc>
              </a:tr>
              <a:tr h="370840">
                <a:tc>
                  <a:txBody>
                    <a:bodyPr/>
                    <a:lstStyle/>
                    <a:p>
                      <a:r>
                        <a:rPr lang="en-US" dirty="0" smtClean="0"/>
                        <a:t>B</a:t>
                      </a:r>
                      <a:r>
                        <a:rPr lang="en-US" baseline="30000" dirty="0" smtClean="0"/>
                        <a:t>+</a:t>
                      </a:r>
                      <a:r>
                        <a:rPr lang="en-US" dirty="0" smtClean="0"/>
                        <a:t>/B</a:t>
                      </a:r>
                      <a:r>
                        <a:rPr lang="en-US" baseline="0" dirty="0" smtClean="0"/>
                        <a:t> to</a:t>
                      </a:r>
                      <a:r>
                        <a:rPr lang="en-US" dirty="0" smtClean="0">
                          <a:sym typeface="Wingdings" pitchFamily="2" charset="2"/>
                        </a:rPr>
                        <a:t> B</a:t>
                      </a:r>
                      <a:r>
                        <a:rPr lang="en-US" baseline="30000" dirty="0" smtClean="0">
                          <a:sym typeface="Wingdings" pitchFamily="2" charset="2"/>
                        </a:rPr>
                        <a:t>+</a:t>
                      </a:r>
                      <a:r>
                        <a:rPr lang="en-US" dirty="0" smtClean="0">
                          <a:sym typeface="Wingdings" pitchFamily="2" charset="2"/>
                        </a:rPr>
                        <a:t>/B</a:t>
                      </a:r>
                      <a:r>
                        <a:rPr lang="en-US" baseline="30000" dirty="0" smtClean="0">
                          <a:sym typeface="Wingdings" pitchFamily="2" charset="2"/>
                        </a:rPr>
                        <a:t>0</a:t>
                      </a:r>
                      <a:endParaRPr lang="en-US" baseline="30000" dirty="0"/>
                    </a:p>
                  </a:txBody>
                  <a:tcPr/>
                </a:tc>
                <a:tc>
                  <a:txBody>
                    <a:bodyPr/>
                    <a:lstStyle/>
                    <a:p>
                      <a:r>
                        <a:rPr lang="en-US" dirty="0" smtClean="0"/>
                        <a:t>Minor</a:t>
                      </a:r>
                      <a:endParaRPr lang="en-US" dirty="0"/>
                    </a:p>
                  </a:txBody>
                  <a:tcPr/>
                </a:tc>
                <a:tc>
                  <a:txBody>
                    <a:bodyPr/>
                    <a:lstStyle/>
                    <a:p>
                      <a:r>
                        <a:rPr lang="en-US" dirty="0" smtClean="0"/>
                        <a:t>Mild Microcytic usually asymptomatic</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pitchFamily="2" charset="2"/>
                        </a:rPr>
                        <a:t>B</a:t>
                      </a:r>
                      <a:r>
                        <a:rPr lang="en-US" baseline="30000" dirty="0" smtClean="0">
                          <a:sym typeface="Wingdings" pitchFamily="2" charset="2"/>
                        </a:rPr>
                        <a:t>+</a:t>
                      </a:r>
                      <a:r>
                        <a:rPr lang="en-US" dirty="0" smtClean="0">
                          <a:sym typeface="Wingdings" pitchFamily="2" charset="2"/>
                        </a:rPr>
                        <a:t>/B</a:t>
                      </a:r>
                      <a:r>
                        <a:rPr lang="en-US" baseline="30000" dirty="0" smtClean="0">
                          <a:sym typeface="Wingdings" pitchFamily="2" charset="2"/>
                        </a:rPr>
                        <a:t>+</a:t>
                      </a:r>
                      <a:r>
                        <a:rPr lang="en-US" dirty="0" smtClean="0">
                          <a:sym typeface="Wingdings" pitchFamily="2" charset="2"/>
                        </a:rPr>
                        <a:t> to B</a:t>
                      </a:r>
                      <a:r>
                        <a:rPr lang="en-US" baseline="30000" dirty="0" smtClean="0">
                          <a:sym typeface="Wingdings" pitchFamily="2" charset="2"/>
                        </a:rPr>
                        <a:t>+</a:t>
                      </a:r>
                      <a:r>
                        <a:rPr lang="en-US" dirty="0" smtClean="0">
                          <a:sym typeface="Wingdings" pitchFamily="2" charset="2"/>
                        </a:rPr>
                        <a:t>/B</a:t>
                      </a:r>
                      <a:r>
                        <a:rPr lang="en-US" baseline="30000" dirty="0" smtClean="0">
                          <a:sym typeface="Wingdings" pitchFamily="2" charset="2"/>
                        </a:rPr>
                        <a:t>0</a:t>
                      </a:r>
                      <a:r>
                        <a:rPr lang="en-US" baseline="0" dirty="0" smtClean="0">
                          <a:sym typeface="Wingdings" pitchFamily="2" charset="2"/>
                        </a:rPr>
                        <a:t>  </a:t>
                      </a:r>
                      <a:endParaRPr lang="en-US" baseline="30000" dirty="0" smtClean="0"/>
                    </a:p>
                  </a:txBody>
                  <a:tcPr/>
                </a:tc>
                <a:tc>
                  <a:txBody>
                    <a:bodyPr/>
                    <a:lstStyle/>
                    <a:p>
                      <a:r>
                        <a:rPr lang="en-US" dirty="0" err="1" smtClean="0"/>
                        <a:t>Intermedia</a:t>
                      </a:r>
                      <a:endParaRPr lang="en-US" dirty="0"/>
                    </a:p>
                  </a:txBody>
                  <a:tcPr/>
                </a:tc>
                <a:tc>
                  <a:txBody>
                    <a:bodyPr/>
                    <a:lstStyle/>
                    <a:p>
                      <a:r>
                        <a:rPr lang="en-US" dirty="0" smtClean="0"/>
                        <a:t>Microcytic</a:t>
                      </a:r>
                      <a:r>
                        <a:rPr lang="en-US" baseline="0" dirty="0" smtClean="0"/>
                        <a:t> with occasional transfusions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pitchFamily="2" charset="2"/>
                        </a:rPr>
                        <a:t>B</a:t>
                      </a:r>
                      <a:r>
                        <a:rPr lang="en-US" baseline="30000" dirty="0" smtClean="0">
                          <a:sym typeface="Wingdings" pitchFamily="2" charset="2"/>
                        </a:rPr>
                        <a:t>+</a:t>
                      </a:r>
                      <a:r>
                        <a:rPr lang="en-US" dirty="0" smtClean="0">
                          <a:sym typeface="Wingdings" pitchFamily="2" charset="2"/>
                        </a:rPr>
                        <a:t>/B</a:t>
                      </a:r>
                      <a:r>
                        <a:rPr lang="en-US" baseline="30000" dirty="0" smtClean="0">
                          <a:sym typeface="Wingdings" pitchFamily="2" charset="2"/>
                        </a:rPr>
                        <a:t>0</a:t>
                      </a:r>
                      <a:r>
                        <a:rPr lang="en-US" baseline="0" dirty="0" smtClean="0">
                          <a:sym typeface="Wingdings" pitchFamily="2" charset="2"/>
                        </a:rPr>
                        <a:t> to </a:t>
                      </a:r>
                      <a:r>
                        <a:rPr lang="en-US" dirty="0" smtClean="0">
                          <a:sym typeface="Wingdings" pitchFamily="2" charset="2"/>
                        </a:rPr>
                        <a:t>B</a:t>
                      </a:r>
                      <a:r>
                        <a:rPr lang="en-US" baseline="30000" dirty="0" smtClean="0">
                          <a:sym typeface="Wingdings" pitchFamily="2" charset="2"/>
                        </a:rPr>
                        <a:t>0</a:t>
                      </a:r>
                      <a:r>
                        <a:rPr lang="en-US" dirty="0" smtClean="0">
                          <a:sym typeface="Wingdings" pitchFamily="2" charset="2"/>
                        </a:rPr>
                        <a:t>/B</a:t>
                      </a:r>
                      <a:r>
                        <a:rPr lang="en-US" baseline="30000" dirty="0" smtClean="0">
                          <a:sym typeface="Wingdings" pitchFamily="2" charset="2"/>
                        </a:rPr>
                        <a:t>0</a:t>
                      </a:r>
                      <a:endParaRPr lang="en-US" baseline="30000" dirty="0" smtClean="0"/>
                    </a:p>
                  </a:txBody>
                  <a:tcPr/>
                </a:tc>
                <a:tc>
                  <a:txBody>
                    <a:bodyPr/>
                    <a:lstStyle/>
                    <a:p>
                      <a:r>
                        <a:rPr lang="en-US" dirty="0" smtClean="0"/>
                        <a:t>Major</a:t>
                      </a:r>
                      <a:endParaRPr lang="en-US" dirty="0"/>
                    </a:p>
                  </a:txBody>
                  <a:tcPr/>
                </a:tc>
                <a:tc>
                  <a:txBody>
                    <a:bodyPr/>
                    <a:lstStyle/>
                    <a:p>
                      <a:r>
                        <a:rPr lang="en-US" dirty="0" smtClean="0"/>
                        <a:t>Microcytic hypochromic anemia with regular transfusions.  </a:t>
                      </a:r>
                      <a:r>
                        <a:rPr lang="en-US" dirty="0" err="1" smtClean="0"/>
                        <a:t>Hemochromatosis</a:t>
                      </a:r>
                      <a:r>
                        <a:rPr lang="en-US" baseline="0" dirty="0" smtClean="0"/>
                        <a:t> </a:t>
                      </a:r>
                      <a:endParaRPr lang="en-US" dirty="0"/>
                    </a:p>
                  </a:txBody>
                  <a:tcPr/>
                </a:tc>
              </a:tr>
            </a:tbl>
          </a:graphicData>
        </a:graphic>
      </p:graphicFrame>
      <p:sp>
        <p:nvSpPr>
          <p:cNvPr id="5" name="TextBox 4"/>
          <p:cNvSpPr txBox="1"/>
          <p:nvPr/>
        </p:nvSpPr>
        <p:spPr>
          <a:xfrm>
            <a:off x="533401" y="4648200"/>
            <a:ext cx="8153400" cy="646331"/>
          </a:xfrm>
          <a:prstGeom prst="rect">
            <a:avLst/>
          </a:prstGeom>
          <a:noFill/>
        </p:spPr>
        <p:txBody>
          <a:bodyPr wrap="square" rtlCol="0">
            <a:spAutoFit/>
          </a:bodyPr>
          <a:lstStyle/>
          <a:p>
            <a:r>
              <a:rPr lang="en-US" dirty="0" smtClean="0"/>
              <a:t>The important point here is to understand that the relative function is important.  One gene functioning at 90% is better than two at 10%.</a:t>
            </a: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treatment for </a:t>
            </a:r>
            <a:r>
              <a:rPr lang="en-US" dirty="0" err="1" smtClean="0"/>
              <a:t>hemochromatosis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iron </a:t>
            </a:r>
            <a:r>
              <a:rPr lang="en-US" dirty="0" err="1" smtClean="0"/>
              <a:t>chelators</a:t>
            </a:r>
            <a:endParaRPr lang="en-US" dirty="0" smtClean="0"/>
          </a:p>
          <a:p>
            <a:pPr lvl="1"/>
            <a:r>
              <a:rPr lang="en-US" dirty="0" err="1" smtClean="0"/>
              <a:t>Deferoximine</a:t>
            </a:r>
            <a:r>
              <a:rPr lang="en-US" dirty="0" smtClean="0"/>
              <a:t> – IV</a:t>
            </a:r>
          </a:p>
          <a:p>
            <a:pPr lvl="1"/>
            <a:r>
              <a:rPr lang="en-US" dirty="0" err="1" smtClean="0"/>
              <a:t>Deferasirox</a:t>
            </a:r>
            <a:r>
              <a:rPr lang="en-US" dirty="0" smtClean="0"/>
              <a:t> – oral</a:t>
            </a:r>
          </a:p>
          <a:p>
            <a:endParaRPr lang="en-US" dirty="0" smtClean="0"/>
          </a:p>
          <a:p>
            <a:r>
              <a:rPr lang="en-US" dirty="0" err="1" smtClean="0"/>
              <a:t>Fer</a:t>
            </a:r>
            <a:r>
              <a:rPr lang="en-US" dirty="0" smtClean="0"/>
              <a:t> = iron</a:t>
            </a:r>
          </a:p>
          <a:p>
            <a:r>
              <a:rPr lang="en-US" dirty="0" smtClean="0"/>
              <a:t>De = reverse/opposite</a:t>
            </a:r>
          </a:p>
          <a:p>
            <a:r>
              <a:rPr lang="en-US" dirty="0" smtClean="0"/>
              <a:t>Defer = un iron (wrinkle?)</a:t>
            </a:r>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nutritional supplementation needs to be given to </a:t>
            </a:r>
            <a:r>
              <a:rPr lang="en-US" dirty="0" err="1" smtClean="0"/>
              <a:t>thalassemia</a:t>
            </a:r>
            <a:r>
              <a:rPr lang="en-US" dirty="0" smtClean="0"/>
              <a:t> patients?</a:t>
            </a:r>
            <a:endParaRPr lang="en-US"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Folate</a:t>
            </a:r>
          </a:p>
          <a:p>
            <a:r>
              <a:rPr lang="en-US" dirty="0" smtClean="0"/>
              <a:t>(b12 was not mentioned but seems sensible)</a:t>
            </a:r>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prevalent are burns and who gets them</a:t>
            </a: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2-3 million/year</a:t>
            </a:r>
          </a:p>
          <a:p>
            <a:r>
              <a:rPr lang="en-US" dirty="0" smtClean="0"/>
              <a:t>Young, old, unlucky, careless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crisis types that can occur with sickle cell disease</a:t>
            </a:r>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 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smtClean="0"/>
              <a:t>, and 4</a:t>
            </a:r>
            <a:r>
              <a:rPr lang="en-US" baseline="30000" dirty="0" smtClean="0"/>
              <a:t>th</a:t>
            </a:r>
            <a:r>
              <a:rPr lang="en-US" dirty="0" smtClean="0"/>
              <a:t> degree burn?</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First</a:t>
            </a:r>
          </a:p>
          <a:p>
            <a:pPr lvl="1"/>
            <a:r>
              <a:rPr lang="en-US" dirty="0" smtClean="0"/>
              <a:t>Epidermis</a:t>
            </a:r>
          </a:p>
          <a:p>
            <a:pPr lvl="1"/>
            <a:r>
              <a:rPr lang="en-US" dirty="0" smtClean="0"/>
              <a:t>Sunburns</a:t>
            </a:r>
          </a:p>
          <a:p>
            <a:pPr lvl="1"/>
            <a:r>
              <a:rPr lang="en-US" dirty="0" smtClean="0"/>
              <a:t>No scars</a:t>
            </a:r>
          </a:p>
          <a:p>
            <a:r>
              <a:rPr lang="en-US" dirty="0" smtClean="0"/>
              <a:t>Second</a:t>
            </a:r>
          </a:p>
          <a:p>
            <a:pPr lvl="1"/>
            <a:r>
              <a:rPr lang="en-US" dirty="0" smtClean="0"/>
              <a:t>Partial thickness of dermis</a:t>
            </a:r>
          </a:p>
          <a:p>
            <a:r>
              <a:rPr lang="en-US" dirty="0" smtClean="0"/>
              <a:t>Third</a:t>
            </a:r>
          </a:p>
          <a:p>
            <a:pPr lvl="1"/>
            <a:r>
              <a:rPr lang="en-US" dirty="0" smtClean="0"/>
              <a:t>Full dermal thickness</a:t>
            </a:r>
          </a:p>
          <a:p>
            <a:r>
              <a:rPr lang="en-US" dirty="0" smtClean="0"/>
              <a:t>Fourth</a:t>
            </a:r>
          </a:p>
          <a:p>
            <a:pPr lvl="1"/>
            <a:r>
              <a:rPr lang="en-US" dirty="0" smtClean="0"/>
              <a:t>Subcutaneous  tissue involvement</a:t>
            </a:r>
          </a:p>
          <a:p>
            <a:pPr lvl="1"/>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Describe the zones of a burn</a:t>
            </a:r>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Coagulation</a:t>
            </a:r>
          </a:p>
          <a:p>
            <a:pPr lvl="1"/>
            <a:r>
              <a:rPr lang="en-US" dirty="0" smtClean="0"/>
              <a:t>the central zone of dead tissue</a:t>
            </a:r>
          </a:p>
          <a:p>
            <a:pPr lvl="1"/>
            <a:r>
              <a:rPr lang="en-US" dirty="0" smtClean="0"/>
              <a:t>Not </a:t>
            </a:r>
            <a:r>
              <a:rPr lang="en-US" dirty="0" err="1" smtClean="0"/>
              <a:t>rescuable</a:t>
            </a:r>
            <a:endParaRPr lang="en-US" dirty="0" smtClean="0"/>
          </a:p>
          <a:p>
            <a:r>
              <a:rPr lang="en-US" dirty="0" smtClean="0"/>
              <a:t>Stasis</a:t>
            </a:r>
          </a:p>
          <a:p>
            <a:pPr lvl="1"/>
            <a:r>
              <a:rPr lang="en-US" dirty="0" smtClean="0"/>
              <a:t>Damaged tissue but </a:t>
            </a:r>
            <a:r>
              <a:rPr lang="en-US" dirty="0" err="1" smtClean="0"/>
              <a:t>salvagable</a:t>
            </a:r>
            <a:endParaRPr lang="en-US" dirty="0" smtClean="0"/>
          </a:p>
          <a:p>
            <a:pPr lvl="1"/>
            <a:r>
              <a:rPr lang="en-US" dirty="0" smtClean="0"/>
              <a:t>Cytokines can cause loss of viability</a:t>
            </a:r>
          </a:p>
          <a:p>
            <a:r>
              <a:rPr lang="en-US" dirty="0" smtClean="0"/>
              <a:t>Hyperemia</a:t>
            </a:r>
          </a:p>
          <a:p>
            <a:pPr lvl="1"/>
            <a:r>
              <a:rPr lang="en-US" dirty="0" smtClean="0"/>
              <a:t>Viable tissue (undamaged?)</a:t>
            </a:r>
          </a:p>
          <a:p>
            <a:pPr lvl="1"/>
            <a:r>
              <a:rPr lang="en-US" dirty="0" smtClean="0"/>
              <a:t>Responding to cytokines but not likely killed by them ??</a:t>
            </a:r>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relation of burns and trauma</a:t>
            </a:r>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burns have underlying trauma due either to the mechanism of the burn or due to the victims actions while alight</a:t>
            </a:r>
          </a:p>
          <a:p>
            <a:pPr lvl="1"/>
            <a:r>
              <a:rPr lang="en-US" dirty="0" smtClean="0"/>
              <a:t>leaping from a balcony</a:t>
            </a:r>
          </a:p>
          <a:p>
            <a:pPr lvl="1"/>
            <a:r>
              <a:rPr lang="en-US" dirty="0" smtClean="0"/>
              <a:t>explosion, plane crash</a:t>
            </a:r>
          </a:p>
          <a:p>
            <a:r>
              <a:rPr lang="en-US" dirty="0" smtClean="0"/>
              <a:t>Look for and treat trauma</a:t>
            </a:r>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fluid management in burns</a:t>
            </a:r>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Burn patients have significant insensible loss and edema.  Massive fluid infusions are give in the first 24 hours to offset these losses.</a:t>
            </a:r>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would you refer a patient to a specialized burn center</a:t>
            </a:r>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Age</a:t>
            </a:r>
          </a:p>
          <a:p>
            <a:pPr lvl="1"/>
            <a:r>
              <a:rPr lang="en-US" dirty="0" smtClean="0"/>
              <a:t> &lt; 10 </a:t>
            </a:r>
            <a:r>
              <a:rPr lang="en-US" dirty="0" err="1" smtClean="0"/>
              <a:t>yo</a:t>
            </a:r>
            <a:r>
              <a:rPr lang="en-US" dirty="0" smtClean="0"/>
              <a:t> and TBSA &gt; 10%</a:t>
            </a:r>
          </a:p>
          <a:p>
            <a:pPr lvl="1"/>
            <a:r>
              <a:rPr lang="en-US" dirty="0" smtClean="0"/>
              <a:t>Adult TBSA &gt; 20%</a:t>
            </a:r>
          </a:p>
          <a:p>
            <a:pPr lvl="1"/>
            <a:r>
              <a:rPr lang="en-US" dirty="0" smtClean="0"/>
              <a:t>&gt; 50 </a:t>
            </a:r>
            <a:r>
              <a:rPr lang="en-US" dirty="0" err="1" smtClean="0"/>
              <a:t>yo</a:t>
            </a:r>
            <a:r>
              <a:rPr lang="en-US" dirty="0" smtClean="0"/>
              <a:t> and TBSA &gt; 10%</a:t>
            </a:r>
          </a:p>
          <a:p>
            <a:r>
              <a:rPr lang="en-US" dirty="0" smtClean="0"/>
              <a:t>Location</a:t>
            </a:r>
          </a:p>
          <a:p>
            <a:pPr lvl="1"/>
            <a:r>
              <a:rPr lang="en-US" dirty="0" smtClean="0"/>
              <a:t>Genitals and </a:t>
            </a:r>
            <a:r>
              <a:rPr lang="en-US" dirty="0" err="1" smtClean="0"/>
              <a:t>perinerum</a:t>
            </a:r>
            <a:endParaRPr lang="en-US" dirty="0" smtClean="0"/>
          </a:p>
          <a:p>
            <a:pPr lvl="1"/>
            <a:r>
              <a:rPr lang="en-US" dirty="0" smtClean="0"/>
              <a:t>Face</a:t>
            </a:r>
          </a:p>
          <a:p>
            <a:pPr lvl="1"/>
            <a:r>
              <a:rPr lang="en-US" dirty="0" smtClean="0"/>
              <a:t>Across joints</a:t>
            </a:r>
          </a:p>
          <a:p>
            <a:pPr lvl="1"/>
            <a:r>
              <a:rPr lang="en-US" dirty="0" smtClean="0"/>
              <a:t>Hands, feet</a:t>
            </a:r>
          </a:p>
          <a:p>
            <a:r>
              <a:rPr lang="en-US" dirty="0" smtClean="0"/>
              <a:t>Causative agent </a:t>
            </a:r>
          </a:p>
          <a:p>
            <a:pPr lvl="1"/>
            <a:r>
              <a:rPr lang="en-US" dirty="0" smtClean="0"/>
              <a:t>Chemical</a:t>
            </a:r>
          </a:p>
          <a:p>
            <a:pPr lvl="1"/>
            <a:r>
              <a:rPr lang="en-US" dirty="0" smtClean="0"/>
              <a:t>Electrical</a:t>
            </a:r>
          </a:p>
          <a:p>
            <a:pPr lvl="1"/>
            <a:r>
              <a:rPr lang="en-US" dirty="0" smtClean="0"/>
              <a:t>Inhalation</a:t>
            </a:r>
          </a:p>
          <a:p>
            <a:r>
              <a:rPr lang="en-US" dirty="0" smtClean="0"/>
              <a:t>Other</a:t>
            </a:r>
          </a:p>
          <a:p>
            <a:pPr lvl="1"/>
            <a:r>
              <a:rPr lang="en-US" dirty="0" smtClean="0"/>
              <a:t>PT comorbidities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represent my understanding of the subject and have not been vetted or reviewed by faculty.  Use at your own peril.</a:t>
            </a:r>
          </a:p>
          <a:p>
            <a:endParaRPr lang="en-US" dirty="0" smtClean="0"/>
          </a:p>
          <a:p>
            <a:r>
              <a:rPr lang="en-US" dirty="0" smtClean="0"/>
              <a:t>I can’t type so below are common missing letters you may need to supply</a:t>
            </a:r>
          </a:p>
          <a:p>
            <a:r>
              <a:rPr lang="en-US" dirty="0" smtClean="0"/>
              <a:t>e r l</a:t>
            </a:r>
          </a:p>
          <a:p>
            <a:r>
              <a:rPr lang="en-US" dirty="0" smtClean="0"/>
              <a:t>I didn’t use </a:t>
            </a:r>
            <a:r>
              <a:rPr lang="en-US" dirty="0" err="1" smtClean="0"/>
              <a:t>greek</a:t>
            </a:r>
            <a:r>
              <a:rPr lang="en-US" dirty="0" smtClean="0"/>
              <a:t> letters because they are a pain to cut and paste in.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Painful – due to occlusion of the microvasculature.  </a:t>
            </a:r>
            <a:r>
              <a:rPr lang="en-US" dirty="0" err="1" smtClean="0"/>
              <a:t>Autosplenectomy</a:t>
            </a:r>
            <a:r>
              <a:rPr lang="en-US" dirty="0" smtClean="0"/>
              <a:t> and </a:t>
            </a:r>
            <a:r>
              <a:rPr lang="en-US" dirty="0" err="1" smtClean="0"/>
              <a:t>priapism</a:t>
            </a:r>
            <a:endParaRPr lang="en-US" dirty="0" smtClean="0"/>
          </a:p>
          <a:p>
            <a:r>
              <a:rPr lang="en-US" dirty="0" err="1" smtClean="0"/>
              <a:t>Aplastic</a:t>
            </a:r>
            <a:r>
              <a:rPr lang="en-US" dirty="0" smtClean="0"/>
              <a:t> – sudden drop in RBC’s due to loss of RBC production as occurs with parvovirus infection in the marrow</a:t>
            </a:r>
          </a:p>
          <a:p>
            <a:r>
              <a:rPr lang="en-US" dirty="0" smtClean="0"/>
              <a:t>Sequestration – </a:t>
            </a:r>
            <a:r>
              <a:rPr lang="en-US" dirty="0" err="1" smtClean="0"/>
              <a:t>sludging</a:t>
            </a:r>
            <a:r>
              <a:rPr lang="en-US" dirty="0" smtClean="0"/>
              <a:t> in the spleen leads to accumulation of RBC’s</a:t>
            </a: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major determinant for grafting</a:t>
            </a:r>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Wound will not be healed by 3 weeks.</a:t>
            </a:r>
          </a:p>
          <a:p>
            <a:r>
              <a:rPr lang="en-US" dirty="0" smtClean="0"/>
              <a:t>Early excision \/ mortality</a:t>
            </a:r>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won’t systemic </a:t>
            </a:r>
            <a:r>
              <a:rPr lang="en-US" dirty="0" err="1" smtClean="0"/>
              <a:t>abx</a:t>
            </a:r>
            <a:r>
              <a:rPr lang="en-US" dirty="0" smtClean="0"/>
              <a:t> help with burns</a:t>
            </a:r>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Burns are </a:t>
            </a:r>
            <a:r>
              <a:rPr lang="en-US" dirty="0" err="1" smtClean="0"/>
              <a:t>devascularized</a:t>
            </a:r>
            <a:r>
              <a:rPr lang="en-US" dirty="0" smtClean="0"/>
              <a:t> so </a:t>
            </a:r>
            <a:r>
              <a:rPr lang="en-US" dirty="0" err="1" smtClean="0"/>
              <a:t>abx</a:t>
            </a:r>
            <a:r>
              <a:rPr lang="en-US" dirty="0" smtClean="0"/>
              <a:t> are unable to effectively penetrate the wound</a:t>
            </a:r>
          </a:p>
          <a:p>
            <a:r>
              <a:rPr lang="en-US" dirty="0" smtClean="0"/>
              <a:t>Topical </a:t>
            </a:r>
            <a:r>
              <a:rPr lang="en-US" dirty="0" err="1" smtClean="0"/>
              <a:t>abx</a:t>
            </a:r>
            <a:r>
              <a:rPr lang="en-US" dirty="0" smtClean="0"/>
              <a:t> are the way to go</a:t>
            </a:r>
          </a:p>
          <a:p>
            <a:r>
              <a:rPr lang="en-US" dirty="0" smtClean="0"/>
              <a:t>Early bacterial late fungal</a:t>
            </a:r>
          </a:p>
          <a:p>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is inhalation injury bad</a:t>
            </a:r>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Increases fluid requirement</a:t>
            </a:r>
          </a:p>
          <a:p>
            <a:r>
              <a:rPr lang="en-US" dirty="0" smtClean="0"/>
              <a:t>Increases mortality</a:t>
            </a:r>
            <a:endParaRPr lang="en-US"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Bad things caused by burns</a:t>
            </a:r>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Decreased immune function</a:t>
            </a:r>
          </a:p>
          <a:p>
            <a:r>
              <a:rPr lang="en-US" dirty="0" smtClean="0"/>
              <a:t>Anemia</a:t>
            </a:r>
          </a:p>
          <a:p>
            <a:pPr lvl="1"/>
            <a:r>
              <a:rPr lang="en-US" dirty="0" smtClean="0"/>
              <a:t>RBC t ½ = 40 days</a:t>
            </a:r>
          </a:p>
          <a:p>
            <a:r>
              <a:rPr lang="en-US" dirty="0" smtClean="0"/>
              <a:t>Edema</a:t>
            </a:r>
          </a:p>
          <a:p>
            <a:r>
              <a:rPr lang="en-US" dirty="0" smtClean="0"/>
              <a:t>Catabolism</a:t>
            </a:r>
          </a:p>
          <a:p>
            <a:pPr lvl="1"/>
            <a:r>
              <a:rPr lang="en-US" dirty="0" smtClean="0"/>
              <a:t>Massive calorie requirement</a:t>
            </a:r>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types of insults that can cause burns</a:t>
            </a:r>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Thermal</a:t>
            </a:r>
          </a:p>
          <a:p>
            <a:pPr lvl="1"/>
            <a:r>
              <a:rPr lang="en-US" dirty="0" smtClean="0"/>
              <a:t>Heat</a:t>
            </a:r>
          </a:p>
          <a:p>
            <a:pPr lvl="1"/>
            <a:r>
              <a:rPr lang="en-US" dirty="0" smtClean="0"/>
              <a:t>Cold</a:t>
            </a:r>
          </a:p>
          <a:p>
            <a:r>
              <a:rPr lang="en-US" dirty="0" smtClean="0"/>
              <a:t>Chemicals</a:t>
            </a:r>
          </a:p>
          <a:p>
            <a:pPr lvl="1"/>
            <a:r>
              <a:rPr lang="en-US" dirty="0" smtClean="0"/>
              <a:t>Acids</a:t>
            </a:r>
          </a:p>
          <a:p>
            <a:pPr lvl="1"/>
            <a:r>
              <a:rPr lang="en-US" dirty="0" smtClean="0"/>
              <a:t>Bases</a:t>
            </a:r>
          </a:p>
          <a:p>
            <a:r>
              <a:rPr lang="en-US" dirty="0" smtClean="0"/>
              <a:t>Electrical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is sickle cell disease not typically apparent until late infancy?</a:t>
            </a:r>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do electrical burns differ from thermal burns</a:t>
            </a:r>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Electrical burns often have small entry and exit wounds the belie the devastating injury that occurs below the surface as a result of the dissipation of electrical energy within the tissue.  Technetium tests are useful for locating muscle damage. </a:t>
            </a:r>
          </a:p>
          <a:p>
            <a:r>
              <a:rPr lang="en-US" dirty="0" smtClean="0"/>
              <a:t>Thermal burns, aside from inhalation ones, are generally obvious.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Fetal hemoglobin production continues to occur giving a2g2 hemoglobin that is not susceptible to </a:t>
            </a:r>
            <a:r>
              <a:rPr lang="en-US" dirty="0" err="1" smtClean="0"/>
              <a:t>sickling</a:t>
            </a:r>
            <a:r>
              <a:rPr lang="en-US" dirty="0" smtClean="0"/>
              <a:t>.  After about 6 months, a2B2 production increases and a2g2 decreases.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are cold and warm antibodies?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Cold antibodies are those that are active at temperatures less than that of the body.  In contrast, warm antibodies are active at body temperature.  IgG is typically a warm antibody while IgM is typically cold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do you care about cold and warm antibodies?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Cold antibodies typically do not cause severe hemolytic disease while warm antibodies can.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Distinguish </a:t>
            </a:r>
            <a:r>
              <a:rPr lang="en-US" dirty="0" err="1" smtClean="0"/>
              <a:t>megaloblastic</a:t>
            </a:r>
            <a:r>
              <a:rPr lang="en-US" dirty="0" smtClean="0"/>
              <a:t> from microcytic</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Megaloblastic</a:t>
            </a:r>
            <a:r>
              <a:rPr lang="en-US" dirty="0" smtClean="0"/>
              <a:t> = MCV &gt; 100 fl</a:t>
            </a:r>
          </a:p>
          <a:p>
            <a:r>
              <a:rPr lang="en-US" dirty="0" smtClean="0"/>
              <a:t>Microcytic = MCV &lt; 75 fl</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Define </a:t>
            </a:r>
            <a:r>
              <a:rPr lang="en-US" dirty="0" err="1" smtClean="0"/>
              <a:t>Reticulocyte</a:t>
            </a:r>
            <a:r>
              <a:rPr lang="en-US" dirty="0" smtClean="0"/>
              <a:t> distribution width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conceptual classifications of anemia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number expressing the range in sizes of RBC’s found in a CBC.  </a:t>
            </a:r>
            <a:r>
              <a:rPr lang="en-US" dirty="0" err="1" smtClean="0"/>
              <a:t>Megaloblastic</a:t>
            </a:r>
            <a:r>
              <a:rPr lang="en-US" dirty="0" smtClean="0"/>
              <a:t>, microcytic, </a:t>
            </a:r>
            <a:r>
              <a:rPr lang="en-US" dirty="0" err="1" smtClean="0"/>
              <a:t>schistocytes</a:t>
            </a:r>
            <a:r>
              <a:rPr lang="en-US" dirty="0" smtClean="0"/>
              <a:t>, </a:t>
            </a:r>
            <a:r>
              <a:rPr lang="en-US" dirty="0" err="1" smtClean="0"/>
              <a:t>spherocytes</a:t>
            </a:r>
            <a:r>
              <a:rPr lang="en-US" dirty="0" smtClean="0"/>
              <a:t>, </a:t>
            </a:r>
            <a:r>
              <a:rPr lang="en-US" dirty="0" err="1" smtClean="0"/>
              <a:t>reticulocytes</a:t>
            </a:r>
            <a:r>
              <a:rPr lang="en-US" dirty="0" smtClean="0"/>
              <a:t> all affect the RDW.</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Define </a:t>
            </a:r>
            <a:r>
              <a:rPr lang="en-US" dirty="0" err="1" smtClean="0"/>
              <a:t>reticulocyte</a:t>
            </a:r>
            <a:r>
              <a:rPr lang="en-US" dirty="0" smtClean="0"/>
              <a:t> index</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Measures the number of </a:t>
            </a:r>
            <a:r>
              <a:rPr lang="en-US" dirty="0" err="1" smtClean="0"/>
              <a:t>reticulocytes</a:t>
            </a:r>
            <a:r>
              <a:rPr lang="en-US" dirty="0" smtClean="0"/>
              <a:t> in blood corrected for HCT values and for maturation.   Values &gt; 2 indicate normal marrow response in anemia.</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Distinguish anemias seen in chronic disease and in the following deficiencies: B12, Folate, Iron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B12 and folate deficiency cause a </a:t>
            </a:r>
            <a:r>
              <a:rPr lang="en-US" dirty="0" err="1" smtClean="0"/>
              <a:t>normochromic</a:t>
            </a:r>
            <a:r>
              <a:rPr lang="en-US" dirty="0" smtClean="0"/>
              <a:t> </a:t>
            </a:r>
            <a:r>
              <a:rPr lang="en-US" dirty="0" err="1" smtClean="0"/>
              <a:t>megaloblastic</a:t>
            </a:r>
            <a:r>
              <a:rPr lang="en-US" dirty="0" smtClean="0"/>
              <a:t> anemia.  </a:t>
            </a:r>
          </a:p>
          <a:p>
            <a:pPr lvl="1"/>
            <a:r>
              <a:rPr lang="en-US" dirty="0" smtClean="0"/>
              <a:t>B12</a:t>
            </a:r>
          </a:p>
          <a:p>
            <a:pPr lvl="2"/>
            <a:r>
              <a:rPr lang="en-US" dirty="0" smtClean="0"/>
              <a:t>Neurologic defects</a:t>
            </a:r>
          </a:p>
          <a:p>
            <a:pPr lvl="2"/>
            <a:r>
              <a:rPr lang="en-US" dirty="0" err="1" smtClean="0"/>
              <a:t>Methylmalonic</a:t>
            </a:r>
            <a:r>
              <a:rPr lang="en-US" dirty="0" smtClean="0"/>
              <a:t> acid in urine</a:t>
            </a:r>
          </a:p>
          <a:p>
            <a:pPr lvl="1"/>
            <a:r>
              <a:rPr lang="en-US" dirty="0" smtClean="0"/>
              <a:t>Folate</a:t>
            </a:r>
          </a:p>
          <a:p>
            <a:pPr lvl="2"/>
            <a:r>
              <a:rPr lang="en-US" dirty="0" smtClean="0"/>
              <a:t>No </a:t>
            </a:r>
            <a:r>
              <a:rPr lang="en-US" dirty="0" err="1" smtClean="0"/>
              <a:t>neuro</a:t>
            </a:r>
            <a:r>
              <a:rPr lang="en-US" dirty="0" smtClean="0"/>
              <a:t> deficits</a:t>
            </a:r>
          </a:p>
          <a:p>
            <a:pPr lvl="2"/>
            <a:r>
              <a:rPr lang="en-US" dirty="0" err="1" smtClean="0"/>
              <a:t>FIGlu</a:t>
            </a:r>
            <a:r>
              <a:rPr lang="en-US" dirty="0" smtClean="0"/>
              <a:t> in urine</a:t>
            </a:r>
          </a:p>
          <a:p>
            <a:r>
              <a:rPr lang="en-US" dirty="0" smtClean="0"/>
              <a:t>Iron deficiency causes a microcytic hypochromic anemia</a:t>
            </a:r>
          </a:p>
          <a:p>
            <a:pPr lvl="1"/>
            <a:r>
              <a:rPr lang="en-US" dirty="0" smtClean="0"/>
              <a:t>Increased Total iron binding capacity (TIBC)</a:t>
            </a:r>
          </a:p>
          <a:p>
            <a:pPr lvl="1"/>
            <a:r>
              <a:rPr lang="en-US" dirty="0" smtClean="0"/>
              <a:t>Decreased </a:t>
            </a:r>
            <a:r>
              <a:rPr lang="en-US" dirty="0" err="1" smtClean="0"/>
              <a:t>transferrin</a:t>
            </a:r>
            <a:r>
              <a:rPr lang="en-US" dirty="0" smtClean="0"/>
              <a:t> saturation</a:t>
            </a:r>
          </a:p>
          <a:p>
            <a:pPr lvl="1"/>
            <a:r>
              <a:rPr lang="en-US" dirty="0" smtClean="0"/>
              <a:t>Decreased serum iron</a:t>
            </a:r>
          </a:p>
          <a:p>
            <a:pPr lvl="1"/>
            <a:r>
              <a:rPr lang="en-US" dirty="0" smtClean="0"/>
              <a:t>Decreased stores (</a:t>
            </a:r>
            <a:r>
              <a:rPr lang="en-US" dirty="0" err="1" smtClean="0"/>
              <a:t>ferritin</a:t>
            </a:r>
            <a:r>
              <a:rPr lang="en-US" dirty="0" smtClean="0"/>
              <a:t>?)</a:t>
            </a:r>
          </a:p>
          <a:p>
            <a:pPr lvl="1"/>
            <a:endParaRPr lang="en-US" dirty="0" smtClean="0"/>
          </a:p>
          <a:p>
            <a:r>
              <a:rPr lang="en-US" dirty="0" smtClean="0"/>
              <a:t>Anemia of chronic disease produces a </a:t>
            </a:r>
            <a:r>
              <a:rPr lang="en-US" dirty="0" err="1" smtClean="0"/>
              <a:t>normochromic</a:t>
            </a:r>
            <a:r>
              <a:rPr lang="en-US" dirty="0" smtClean="0"/>
              <a:t> </a:t>
            </a:r>
            <a:r>
              <a:rPr lang="en-US" dirty="0" err="1" smtClean="0"/>
              <a:t>normocytic</a:t>
            </a:r>
            <a:r>
              <a:rPr lang="en-US" dirty="0" smtClean="0"/>
              <a:t> anemia in response to increased IL-1, TNF-a, and IFN-g caused by chronic disease processes.</a:t>
            </a:r>
          </a:p>
          <a:p>
            <a:pPr lvl="1"/>
            <a:r>
              <a:rPr lang="en-US" dirty="0" err="1" smtClean="0"/>
              <a:t>Normocytic</a:t>
            </a:r>
            <a:r>
              <a:rPr lang="en-US" dirty="0" smtClean="0"/>
              <a:t> </a:t>
            </a:r>
            <a:r>
              <a:rPr lang="en-US" dirty="0" err="1" smtClean="0"/>
              <a:t>normochromic</a:t>
            </a:r>
            <a:r>
              <a:rPr lang="en-US" dirty="0" smtClean="0"/>
              <a:t> to mild microcytic </a:t>
            </a:r>
            <a:r>
              <a:rPr lang="en-US" dirty="0" err="1" smtClean="0"/>
              <a:t>microchromic</a:t>
            </a:r>
            <a:r>
              <a:rPr lang="en-US" dirty="0" smtClean="0"/>
              <a:t> anemia</a:t>
            </a:r>
          </a:p>
          <a:p>
            <a:pPr lvl="1"/>
            <a:r>
              <a:rPr lang="en-US" dirty="0" smtClean="0"/>
              <a:t>Decreased TIBC</a:t>
            </a:r>
          </a:p>
          <a:p>
            <a:pPr lvl="1"/>
            <a:r>
              <a:rPr lang="en-US" dirty="0" smtClean="0"/>
              <a:t>Low serum iron</a:t>
            </a:r>
          </a:p>
          <a:p>
            <a:pPr lvl="1"/>
            <a:r>
              <a:rPr lang="en-US" dirty="0" smtClean="0"/>
              <a:t>Normal stores (</a:t>
            </a:r>
            <a:r>
              <a:rPr lang="en-US" dirty="0" err="1" smtClean="0"/>
              <a:t>ferritin</a:t>
            </a:r>
            <a:r>
              <a:rPr lang="en-US" dirty="0" smtClean="0"/>
              <a: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Discriminate the causes of B12 deficiency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Inadequate amounts in diet</a:t>
            </a:r>
          </a:p>
          <a:p>
            <a:r>
              <a:rPr lang="en-US" dirty="0" err="1" smtClean="0"/>
              <a:t>Achloridia</a:t>
            </a:r>
            <a:r>
              <a:rPr lang="en-US" dirty="0" smtClean="0"/>
              <a:t> (failure to be freed in stomach)</a:t>
            </a:r>
          </a:p>
          <a:p>
            <a:r>
              <a:rPr lang="en-US" dirty="0" smtClean="0"/>
              <a:t>Lack of intrinsic factor (gastric parietal cells)</a:t>
            </a:r>
          </a:p>
          <a:p>
            <a:r>
              <a:rPr lang="en-US" dirty="0" smtClean="0"/>
              <a:t>Exocrine pancreas deficiency</a:t>
            </a:r>
          </a:p>
          <a:p>
            <a:r>
              <a:rPr lang="en-US" dirty="0" err="1" smtClean="0"/>
              <a:t>Ileal</a:t>
            </a:r>
            <a:r>
              <a:rPr lang="en-US" dirty="0" smtClean="0"/>
              <a:t> disease (leading to decreased absorption)</a:t>
            </a:r>
          </a:p>
          <a:p>
            <a:r>
              <a:rPr lang="en-US" dirty="0" smtClean="0"/>
              <a:t>In contrast to folate the body stores up to 5 years of B12</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a:t>
            </a:r>
            <a:r>
              <a:rPr lang="en-US" dirty="0" err="1" smtClean="0"/>
              <a:t>aplastic</a:t>
            </a:r>
            <a:r>
              <a:rPr lang="en-US" dirty="0" smtClean="0"/>
              <a:t> anemia</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smtClean="0"/>
              <a:t>Pancytopenia</a:t>
            </a:r>
            <a:r>
              <a:rPr lang="en-US" dirty="0" smtClean="0"/>
              <a:t> due to failure of the marrow.  </a:t>
            </a:r>
          </a:p>
          <a:p>
            <a:r>
              <a:rPr lang="en-US" dirty="0" smtClean="0"/>
              <a:t>Most cases (65%) are idiopathic but any of the following are known causes</a:t>
            </a:r>
          </a:p>
          <a:p>
            <a:pPr lvl="1"/>
            <a:r>
              <a:rPr lang="en-US" dirty="0" smtClean="0"/>
              <a:t>Viruses</a:t>
            </a:r>
          </a:p>
          <a:p>
            <a:pPr lvl="1"/>
            <a:r>
              <a:rPr lang="en-US" dirty="0" smtClean="0"/>
              <a:t>Idiosyncratic drug reactions</a:t>
            </a:r>
          </a:p>
          <a:p>
            <a:pPr lvl="2"/>
            <a:r>
              <a:rPr lang="en-US" dirty="0" err="1" smtClean="0"/>
              <a:t>Chloramphenicol</a:t>
            </a:r>
            <a:endParaRPr lang="en-US" dirty="0" smtClean="0"/>
          </a:p>
          <a:p>
            <a:pPr lvl="1"/>
            <a:r>
              <a:rPr lang="en-US" dirty="0" smtClean="0"/>
              <a:t>Pesticides</a:t>
            </a:r>
          </a:p>
          <a:p>
            <a:pPr lvl="1"/>
            <a:r>
              <a:rPr lang="en-US" dirty="0" smtClean="0"/>
              <a:t>Nuclear war</a:t>
            </a:r>
          </a:p>
          <a:p>
            <a:pPr lvl="2"/>
            <a:r>
              <a:rPr lang="en-US" dirty="0" smtClean="0"/>
              <a:t>Try slipping this one to the attending</a:t>
            </a:r>
          </a:p>
          <a:p>
            <a:pPr lvl="1"/>
            <a:r>
              <a:rPr lang="en-US" dirty="0" smtClean="0"/>
              <a:t>Radiation</a:t>
            </a:r>
          </a:p>
          <a:p>
            <a:pPr lvl="2"/>
            <a:r>
              <a:rPr lang="en-US" dirty="0" smtClean="0"/>
              <a:t>Presumably from sources other than warheads</a:t>
            </a:r>
          </a:p>
          <a:p>
            <a:pPr lvl="1"/>
            <a:r>
              <a:rPr lang="en-US" dirty="0" err="1" smtClean="0"/>
              <a:t>Fanconi’s</a:t>
            </a:r>
            <a:r>
              <a:rPr lang="en-US" dirty="0" smtClean="0"/>
              <a:t> anemia</a:t>
            </a:r>
          </a:p>
          <a:p>
            <a:r>
              <a:rPr lang="en-US" dirty="0" smtClean="0"/>
              <a:t>Microscopically the marrow will by </a:t>
            </a:r>
            <a:r>
              <a:rPr lang="en-US" dirty="0" err="1" smtClean="0"/>
              <a:t>hypocellular</a:t>
            </a:r>
            <a:r>
              <a:rPr lang="en-US" dirty="0" smtClean="0"/>
              <a:t> with fat infiltration</a:t>
            </a:r>
          </a:p>
          <a:p>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Define red cell </a:t>
            </a:r>
            <a:r>
              <a:rPr lang="en-US" dirty="0" err="1" smtClean="0"/>
              <a:t>aplasia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Production</a:t>
            </a:r>
          </a:p>
          <a:p>
            <a:r>
              <a:rPr lang="en-US" dirty="0" smtClean="0"/>
              <a:t>Destruction (hemolysis)</a:t>
            </a:r>
          </a:p>
          <a:p>
            <a:r>
              <a:rPr lang="en-US" dirty="0" smtClean="0"/>
              <a:t>Loss (bleeding)</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Failure of the marrow to produce only RBC’s.  </a:t>
            </a:r>
          </a:p>
          <a:p>
            <a:r>
              <a:rPr lang="en-US" dirty="0" smtClean="0"/>
              <a:t>Primary = idiopathic</a:t>
            </a:r>
          </a:p>
          <a:p>
            <a:r>
              <a:rPr lang="en-US" dirty="0" smtClean="0"/>
              <a:t>Secondary</a:t>
            </a:r>
          </a:p>
          <a:p>
            <a:pPr lvl="1"/>
            <a:r>
              <a:rPr lang="en-US" dirty="0" smtClean="0"/>
              <a:t>Parvovirus</a:t>
            </a:r>
          </a:p>
          <a:p>
            <a:pPr lvl="1"/>
            <a:r>
              <a:rPr lang="en-US" dirty="0" smtClean="0"/>
              <a:t>Chronic kidney disease with decreased EPO</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clinical manifestations of anemia</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Acute</a:t>
            </a:r>
          </a:p>
          <a:p>
            <a:pPr lvl="1"/>
            <a:r>
              <a:rPr lang="en-US" dirty="0" smtClean="0"/>
              <a:t>Anxiety and agitation</a:t>
            </a:r>
          </a:p>
          <a:p>
            <a:pPr lvl="1"/>
            <a:r>
              <a:rPr lang="en-US" dirty="0" smtClean="0"/>
              <a:t>Headaches</a:t>
            </a:r>
          </a:p>
          <a:p>
            <a:pPr lvl="1"/>
            <a:r>
              <a:rPr lang="en-US" dirty="0" smtClean="0"/>
              <a:t>Resting or orthostatic hypertension</a:t>
            </a:r>
          </a:p>
          <a:p>
            <a:pPr lvl="2"/>
            <a:r>
              <a:rPr lang="en-US" dirty="0" smtClean="0"/>
              <a:t>Light headedness</a:t>
            </a:r>
          </a:p>
          <a:p>
            <a:pPr lvl="2"/>
            <a:r>
              <a:rPr lang="en-US" dirty="0" smtClean="0"/>
              <a:t>Syncope</a:t>
            </a:r>
          </a:p>
          <a:p>
            <a:pPr lvl="1"/>
            <a:r>
              <a:rPr lang="en-US" dirty="0" smtClean="0"/>
              <a:t>Diaphoresis</a:t>
            </a:r>
          </a:p>
          <a:p>
            <a:pPr lvl="1"/>
            <a:r>
              <a:rPr lang="en-US" dirty="0" smtClean="0"/>
              <a:t>Systolic flow murmur (why?)</a:t>
            </a:r>
          </a:p>
          <a:p>
            <a:r>
              <a:rPr lang="en-US" dirty="0" smtClean="0"/>
              <a:t>Both</a:t>
            </a:r>
          </a:p>
          <a:p>
            <a:pPr lvl="1"/>
            <a:r>
              <a:rPr lang="en-US" dirty="0" smtClean="0"/>
              <a:t>Pallor</a:t>
            </a:r>
          </a:p>
          <a:p>
            <a:pPr lvl="1"/>
            <a:r>
              <a:rPr lang="en-US" dirty="0" smtClean="0"/>
              <a:t>Jaundice</a:t>
            </a:r>
          </a:p>
          <a:p>
            <a:pPr lvl="1"/>
            <a:r>
              <a:rPr lang="en-US" dirty="0" smtClean="0"/>
              <a:t>Tachycardia, palpitations</a:t>
            </a:r>
          </a:p>
          <a:p>
            <a:pPr lvl="1"/>
            <a:r>
              <a:rPr lang="en-US" dirty="0" smtClean="0"/>
              <a:t>Dyspnea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blood transfusion products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2667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Indication</a:t>
                      </a:r>
                      <a:endParaRPr lang="en-US" dirty="0"/>
                    </a:p>
                  </a:txBody>
                  <a:tcPr/>
                </a:tc>
                <a:tc>
                  <a:txBody>
                    <a:bodyPr/>
                    <a:lstStyle/>
                    <a:p>
                      <a:r>
                        <a:rPr lang="en-US" dirty="0" smtClean="0"/>
                        <a:t>Adult</a:t>
                      </a:r>
                      <a:endParaRPr lang="en-US" dirty="0"/>
                    </a:p>
                  </a:txBody>
                  <a:tcPr/>
                </a:tc>
              </a:tr>
              <a:tr h="370840">
                <a:tc>
                  <a:txBody>
                    <a:bodyPr/>
                    <a:lstStyle/>
                    <a:p>
                      <a:r>
                        <a:rPr lang="en-US" dirty="0" smtClean="0"/>
                        <a:t>Packed RBC</a:t>
                      </a:r>
                      <a:endParaRPr lang="en-US" dirty="0"/>
                    </a:p>
                  </a:txBody>
                  <a:tcPr/>
                </a:tc>
                <a:tc>
                  <a:txBody>
                    <a:bodyPr/>
                    <a:lstStyle/>
                    <a:p>
                      <a:r>
                        <a:rPr lang="en-US" dirty="0" smtClean="0"/>
                        <a:t>Raising hemoglobin</a:t>
                      </a:r>
                      <a:endParaRPr lang="en-US" dirty="0"/>
                    </a:p>
                  </a:txBody>
                  <a:tcPr/>
                </a:tc>
                <a:tc>
                  <a:txBody>
                    <a:bodyPr/>
                    <a:lstStyle/>
                    <a:p>
                      <a:r>
                        <a:rPr lang="en-US" dirty="0" smtClean="0"/>
                        <a:t>1u</a:t>
                      </a:r>
                      <a:r>
                        <a:rPr lang="en-US" baseline="0" dirty="0" smtClean="0"/>
                        <a:t> = 1g/dl</a:t>
                      </a:r>
                      <a:endParaRPr lang="en-US" dirty="0"/>
                    </a:p>
                  </a:txBody>
                  <a:tcPr/>
                </a:tc>
              </a:tr>
              <a:tr h="370840">
                <a:tc>
                  <a:txBody>
                    <a:bodyPr/>
                    <a:lstStyle/>
                    <a:p>
                      <a:r>
                        <a:rPr lang="en-US" dirty="0" smtClean="0"/>
                        <a:t>FFP</a:t>
                      </a:r>
                      <a:endParaRPr lang="en-US" dirty="0"/>
                    </a:p>
                  </a:txBody>
                  <a:tcPr/>
                </a:tc>
                <a:tc>
                  <a:txBody>
                    <a:bodyPr/>
                    <a:lstStyle/>
                    <a:p>
                      <a:r>
                        <a:rPr lang="en-US" dirty="0" smtClean="0"/>
                        <a:t>All</a:t>
                      </a:r>
                      <a:r>
                        <a:rPr lang="en-US" baseline="0" dirty="0" smtClean="0"/>
                        <a:t> clotting factors</a:t>
                      </a:r>
                      <a:endParaRPr lang="en-US" dirty="0"/>
                    </a:p>
                  </a:txBody>
                  <a:tcPr/>
                </a:tc>
                <a:tc>
                  <a:txBody>
                    <a:bodyPr/>
                    <a:lstStyle/>
                    <a:p>
                      <a:r>
                        <a:rPr lang="en-US" dirty="0" smtClean="0"/>
                        <a:t>2</a:t>
                      </a:r>
                      <a:r>
                        <a:rPr lang="en-US" baseline="0" dirty="0" smtClean="0"/>
                        <a:t> units</a:t>
                      </a:r>
                      <a:endParaRPr lang="en-US" dirty="0"/>
                    </a:p>
                  </a:txBody>
                  <a:tcPr/>
                </a:tc>
              </a:tr>
              <a:tr h="370840">
                <a:tc>
                  <a:txBody>
                    <a:bodyPr/>
                    <a:lstStyle/>
                    <a:p>
                      <a:r>
                        <a:rPr lang="en-US" dirty="0" smtClean="0"/>
                        <a:t>Platelets</a:t>
                      </a:r>
                      <a:endParaRPr lang="en-US" dirty="0"/>
                    </a:p>
                  </a:txBody>
                  <a:tcPr/>
                </a:tc>
                <a:tc>
                  <a:txBody>
                    <a:bodyPr/>
                    <a:lstStyle/>
                    <a:p>
                      <a:r>
                        <a:rPr lang="en-US" dirty="0" smtClean="0"/>
                        <a:t>Thrombocytopenia</a:t>
                      </a:r>
                    </a:p>
                    <a:p>
                      <a:r>
                        <a:rPr lang="en-US" dirty="0" smtClean="0"/>
                        <a:t>Platelet dysfunction</a:t>
                      </a:r>
                      <a:endParaRPr lang="en-US" dirty="0"/>
                    </a:p>
                  </a:txBody>
                  <a:tcPr/>
                </a:tc>
                <a:tc>
                  <a:txBody>
                    <a:bodyPr/>
                    <a:lstStyle/>
                    <a:p>
                      <a:r>
                        <a:rPr lang="en-US" dirty="0" smtClean="0"/>
                        <a:t>1 Single Donor</a:t>
                      </a:r>
                      <a:endParaRPr lang="en-US" baseline="0" dirty="0" smtClean="0"/>
                    </a:p>
                    <a:p>
                      <a:r>
                        <a:rPr lang="en-US" baseline="0" dirty="0" smtClean="0"/>
                        <a:t>5-6 pooled</a:t>
                      </a:r>
                    </a:p>
                    <a:p>
                      <a:r>
                        <a:rPr lang="en-US" baseline="0" dirty="0" smtClean="0"/>
                        <a:t>30-60k increase</a:t>
                      </a:r>
                      <a:endParaRPr lang="en-US" dirty="0"/>
                    </a:p>
                  </a:txBody>
                  <a:tcPr/>
                </a:tc>
              </a:tr>
              <a:tr h="370840">
                <a:tc>
                  <a:txBody>
                    <a:bodyPr/>
                    <a:lstStyle/>
                    <a:p>
                      <a:r>
                        <a:rPr lang="en-US" dirty="0" smtClean="0"/>
                        <a:t>Cryoprecipitate</a:t>
                      </a:r>
                      <a:endParaRPr lang="en-US" dirty="0"/>
                    </a:p>
                  </a:txBody>
                  <a:tcPr/>
                </a:tc>
                <a:tc>
                  <a:txBody>
                    <a:bodyPr/>
                    <a:lstStyle/>
                    <a:p>
                      <a:r>
                        <a:rPr lang="en-US" dirty="0" smtClean="0"/>
                        <a:t>Restore fibrinogen</a:t>
                      </a:r>
                    </a:p>
                    <a:p>
                      <a:r>
                        <a:rPr lang="en-US" dirty="0" smtClean="0"/>
                        <a:t>Factor VIII or </a:t>
                      </a:r>
                      <a:r>
                        <a:rPr lang="en-US" dirty="0" err="1" smtClean="0"/>
                        <a:t>vWF</a:t>
                      </a:r>
                      <a:endParaRPr lang="en-US" dirty="0"/>
                    </a:p>
                  </a:txBody>
                  <a:tcPr/>
                </a:tc>
                <a:tc>
                  <a:txBody>
                    <a:bodyPr/>
                    <a:lstStyle/>
                    <a:p>
                      <a:r>
                        <a:rPr lang="en-US" dirty="0" smtClean="0"/>
                        <a:t>1 dose per 10kg</a:t>
                      </a:r>
                      <a:endParaRPr lang="en-US" dirty="0"/>
                    </a:p>
                  </a:txBody>
                  <a:tcPr/>
                </a:tc>
              </a:tr>
            </a:tbl>
          </a:graphicData>
        </a:graphic>
      </p:graphicFrame>
      <p:sp>
        <p:nvSpPr>
          <p:cNvPr id="5" name="TextBox 4"/>
          <p:cNvSpPr txBox="1"/>
          <p:nvPr/>
        </p:nvSpPr>
        <p:spPr>
          <a:xfrm flipH="1">
            <a:off x="381000" y="4953000"/>
            <a:ext cx="8031481" cy="369332"/>
          </a:xfrm>
          <a:prstGeom prst="rect">
            <a:avLst/>
          </a:prstGeom>
          <a:noFill/>
        </p:spPr>
        <p:txBody>
          <a:bodyPr wrap="square" rtlCol="0">
            <a:spAutoFit/>
          </a:bodyPr>
          <a:lstStyle/>
          <a:p>
            <a:r>
              <a:rPr lang="en-US" dirty="0" smtClean="0"/>
              <a:t>Children dose at 10ml/kg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common transfusion reactions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Febrile</a:t>
            </a:r>
          </a:p>
          <a:p>
            <a:pPr lvl="1"/>
            <a:r>
              <a:rPr lang="en-US" dirty="0" smtClean="0"/>
              <a:t>/\ T &gt; 1C</a:t>
            </a:r>
          </a:p>
          <a:p>
            <a:r>
              <a:rPr lang="en-US" dirty="0" smtClean="0"/>
              <a:t>Allergic</a:t>
            </a:r>
          </a:p>
          <a:p>
            <a:pPr lvl="1"/>
            <a:r>
              <a:rPr lang="en-US" dirty="0" smtClean="0"/>
              <a:t>Hives, itching, etc</a:t>
            </a:r>
          </a:p>
          <a:p>
            <a:r>
              <a:rPr lang="en-US" dirty="0" smtClean="0"/>
              <a:t>Hemolytic</a:t>
            </a:r>
          </a:p>
          <a:p>
            <a:pPr lvl="1"/>
            <a:r>
              <a:rPr lang="en-US" dirty="0" smtClean="0"/>
              <a:t>Premature destruction of RBC’s</a:t>
            </a:r>
          </a:p>
          <a:p>
            <a:r>
              <a:rPr lang="en-US" dirty="0" smtClean="0"/>
              <a:t>Bacterial contamination</a:t>
            </a:r>
          </a:p>
          <a:p>
            <a:pPr lvl="1"/>
            <a:r>
              <a:rPr lang="en-US" dirty="0" smtClean="0"/>
              <a:t>Especially platelets which are stored at room temp</a:t>
            </a:r>
          </a:p>
          <a:p>
            <a:r>
              <a:rPr lang="en-US" dirty="0" smtClean="0"/>
              <a:t>Transfusion </a:t>
            </a:r>
            <a:r>
              <a:rPr lang="en-US" dirty="0"/>
              <a:t>R</a:t>
            </a:r>
            <a:r>
              <a:rPr lang="en-US" dirty="0" smtClean="0"/>
              <a:t>elated Acute Lung Injury</a:t>
            </a:r>
          </a:p>
          <a:p>
            <a:pPr lvl="1"/>
            <a:r>
              <a:rPr lang="en-US" dirty="0" smtClean="0"/>
              <a:t>Respiratory failure</a:t>
            </a:r>
          </a:p>
          <a:p>
            <a:r>
              <a:rPr lang="en-US" dirty="0" smtClean="0"/>
              <a:t>Fluid overload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two types of hemostasis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Primary</a:t>
            </a:r>
          </a:p>
          <a:p>
            <a:pPr lvl="1"/>
            <a:r>
              <a:rPr lang="en-US" dirty="0" smtClean="0"/>
              <a:t>Platelet aggregation</a:t>
            </a:r>
          </a:p>
          <a:p>
            <a:pPr lvl="1"/>
            <a:r>
              <a:rPr lang="en-US" dirty="0" smtClean="0"/>
              <a:t>Early staunching of flow</a:t>
            </a:r>
          </a:p>
          <a:p>
            <a:r>
              <a:rPr lang="en-US" dirty="0" smtClean="0"/>
              <a:t>Secondary</a:t>
            </a:r>
          </a:p>
          <a:p>
            <a:pPr lvl="1"/>
            <a:r>
              <a:rPr lang="en-US" dirty="0" smtClean="0"/>
              <a:t>Activation of coagulation cascade</a:t>
            </a:r>
          </a:p>
          <a:p>
            <a:pPr lvl="1"/>
            <a:r>
              <a:rPr lang="en-US" dirty="0" smtClean="0"/>
              <a:t>Intrinsic, extrinsic, and common pathway</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common coagulation tests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t>
            </a:r>
            <a:r>
              <a:rPr lang="en-US" dirty="0" err="1" smtClean="0"/>
              <a:t>haptoglobin</a:t>
            </a:r>
            <a:r>
              <a:rPr lang="en-US" dirty="0" smtClean="0"/>
              <a:t> and what does a decrease in levels imply</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Prothrombin</a:t>
            </a:r>
            <a:r>
              <a:rPr lang="en-US" dirty="0" smtClean="0"/>
              <a:t> Time (PT)</a:t>
            </a:r>
          </a:p>
          <a:p>
            <a:pPr lvl="1"/>
            <a:r>
              <a:rPr lang="en-US" dirty="0" smtClean="0"/>
              <a:t>Extrinsic pathway and common pathway</a:t>
            </a:r>
          </a:p>
          <a:p>
            <a:r>
              <a:rPr lang="en-US" dirty="0" smtClean="0"/>
              <a:t>Activated Partial </a:t>
            </a:r>
            <a:r>
              <a:rPr lang="en-US" dirty="0" err="1"/>
              <a:t>T</a:t>
            </a:r>
            <a:r>
              <a:rPr lang="en-US" dirty="0" err="1" smtClean="0"/>
              <a:t>hromboplastin</a:t>
            </a:r>
            <a:r>
              <a:rPr lang="en-US" dirty="0" smtClean="0"/>
              <a:t> Time (</a:t>
            </a:r>
            <a:r>
              <a:rPr lang="en-US" dirty="0" err="1" smtClean="0"/>
              <a:t>aPTT</a:t>
            </a:r>
            <a:r>
              <a:rPr lang="en-US" dirty="0" smtClean="0"/>
              <a:t>)</a:t>
            </a:r>
          </a:p>
          <a:p>
            <a:pPr lvl="1"/>
            <a:r>
              <a:rPr lang="en-US" dirty="0" smtClean="0"/>
              <a:t>Intrinsic pathway and common pathway</a:t>
            </a:r>
          </a:p>
          <a:p>
            <a:r>
              <a:rPr lang="en-US" dirty="0" smtClean="0"/>
              <a:t>D-Dimer</a:t>
            </a:r>
          </a:p>
          <a:p>
            <a:pPr lvl="1"/>
            <a:r>
              <a:rPr lang="en-US" dirty="0" smtClean="0"/>
              <a:t>Fibrin split product specific for clots</a:t>
            </a:r>
          </a:p>
          <a:p>
            <a:pPr lvl="1"/>
            <a:r>
              <a:rPr lang="en-US" dirty="0" smtClean="0"/>
              <a:t>Fibrin degradation products are less specific</a:t>
            </a:r>
          </a:p>
          <a:p>
            <a:r>
              <a:rPr lang="en-US" dirty="0" smtClean="0"/>
              <a:t>Mixing studies</a:t>
            </a:r>
          </a:p>
          <a:p>
            <a:pPr lvl="1"/>
            <a:r>
              <a:rPr lang="en-US" dirty="0" smtClean="0"/>
              <a:t>Indicate whether a factor is missing or whether an inhibitor is present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presentation of inherited </a:t>
            </a:r>
            <a:r>
              <a:rPr lang="en-US" dirty="0" err="1" smtClean="0"/>
              <a:t>thrombophilias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First thrombosis &lt; 50 </a:t>
            </a:r>
            <a:r>
              <a:rPr lang="en-US" dirty="0" err="1" smtClean="0"/>
              <a:t>yo</a:t>
            </a:r>
            <a:endParaRPr lang="en-US" dirty="0" smtClean="0"/>
          </a:p>
          <a:p>
            <a:r>
              <a:rPr lang="en-US" dirty="0" smtClean="0"/>
              <a:t>Recurrent thrombosis</a:t>
            </a:r>
          </a:p>
          <a:p>
            <a:r>
              <a:rPr lang="en-US" dirty="0" smtClean="0"/>
              <a:t>Thrombosis at unusual site</a:t>
            </a:r>
          </a:p>
          <a:p>
            <a:r>
              <a:rPr lang="en-US" dirty="0" smtClean="0"/>
              <a:t>Life-threatening thromboembolism</a:t>
            </a:r>
          </a:p>
          <a:p>
            <a:r>
              <a:rPr lang="en-US" dirty="0" smtClean="0"/>
              <a:t>Family history</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t>
            </a:r>
            <a:r>
              <a:rPr lang="en-US" dirty="0" err="1" smtClean="0"/>
              <a:t>virchow’s</a:t>
            </a:r>
            <a:r>
              <a:rPr lang="en-US" dirty="0" smtClean="0"/>
              <a:t> triad</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Stasis</a:t>
            </a:r>
          </a:p>
          <a:p>
            <a:r>
              <a:rPr lang="en-US" dirty="0" smtClean="0"/>
              <a:t>Endothelial injury</a:t>
            </a:r>
          </a:p>
          <a:p>
            <a:r>
              <a:rPr lang="en-US" dirty="0" smtClean="0"/>
              <a:t>Hypercoagulable state</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common genetic </a:t>
            </a:r>
            <a:r>
              <a:rPr lang="en-US" dirty="0" err="1" smtClean="0"/>
              <a:t>thrombophilia</a:t>
            </a:r>
            <a:r>
              <a:rPr lang="en-US" dirty="0" smtClean="0"/>
              <a:t> causes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mtClean="0"/>
              <a:t>Protein abnormalities</a:t>
            </a:r>
            <a:endParaRPr lang="en-US" dirty="0" smtClean="0"/>
          </a:p>
          <a:p>
            <a:pPr lvl="1"/>
            <a:r>
              <a:rPr lang="en-US" dirty="0" smtClean="0"/>
              <a:t>Factor V </a:t>
            </a:r>
            <a:r>
              <a:rPr lang="en-US" dirty="0" err="1" smtClean="0"/>
              <a:t>leiden</a:t>
            </a:r>
            <a:r>
              <a:rPr lang="en-US" dirty="0" smtClean="0"/>
              <a:t> </a:t>
            </a:r>
          </a:p>
          <a:p>
            <a:pPr lvl="2"/>
            <a:r>
              <a:rPr lang="en-US" dirty="0" smtClean="0"/>
              <a:t>Most common</a:t>
            </a:r>
          </a:p>
          <a:p>
            <a:pPr lvl="2"/>
            <a:r>
              <a:rPr lang="en-US" dirty="0" smtClean="0"/>
              <a:t>APC resistance due to mutation in the factor V</a:t>
            </a:r>
          </a:p>
          <a:p>
            <a:pPr lvl="1"/>
            <a:r>
              <a:rPr lang="en-US" dirty="0" smtClean="0"/>
              <a:t>Protein C/S deficiencies</a:t>
            </a:r>
          </a:p>
          <a:p>
            <a:r>
              <a:rPr lang="en-US" dirty="0" err="1" smtClean="0"/>
              <a:t>Prothrombin</a:t>
            </a:r>
            <a:r>
              <a:rPr lang="en-US" dirty="0" smtClean="0"/>
              <a:t> Gene Mutation</a:t>
            </a:r>
          </a:p>
          <a:p>
            <a:pPr lvl="1"/>
            <a:r>
              <a:rPr lang="en-US" dirty="0" smtClean="0"/>
              <a:t>Point mutation in gene at 20210 causes increased levels </a:t>
            </a:r>
            <a:r>
              <a:rPr lang="en-US" dirty="0" err="1" smtClean="0"/>
              <a:t>prothrombin</a:t>
            </a:r>
            <a:endParaRPr lang="en-US" dirty="0" smtClean="0"/>
          </a:p>
          <a:p>
            <a:r>
              <a:rPr lang="en-US" dirty="0" err="1" smtClean="0"/>
              <a:t>Antithrombin</a:t>
            </a:r>
            <a:r>
              <a:rPr lang="en-US" dirty="0" smtClean="0"/>
              <a:t> Deficiency</a:t>
            </a:r>
          </a:p>
          <a:p>
            <a:pPr lvl="1"/>
            <a:r>
              <a:rPr lang="en-US" dirty="0" err="1" smtClean="0"/>
              <a:t>Antithrombin</a:t>
            </a:r>
            <a:r>
              <a:rPr lang="en-US" dirty="0" smtClean="0"/>
              <a:t> inhibits several factors including thrombin (</a:t>
            </a:r>
            <a:r>
              <a:rPr lang="en-US" dirty="0" err="1" smtClean="0"/>
              <a:t>IIa</a:t>
            </a:r>
            <a:r>
              <a:rPr lang="en-US" dirty="0" smtClean="0"/>
              <a:t>).  </a:t>
            </a:r>
          </a:p>
          <a:p>
            <a:pPr lvl="1"/>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Acquired Thrombotic Disorders</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clotting effects of </a:t>
            </a:r>
            <a:r>
              <a:rPr lang="en-US" dirty="0" err="1" smtClean="0"/>
              <a:t>antiphospholipid</a:t>
            </a:r>
            <a:r>
              <a:rPr lang="en-US" dirty="0" smtClean="0"/>
              <a:t> antibodies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Common false positive with syphilis screening</a:t>
            </a:r>
          </a:p>
          <a:p>
            <a:r>
              <a:rPr lang="en-US" dirty="0" smtClean="0"/>
              <a:t>Paradoxical prolongation of </a:t>
            </a:r>
            <a:r>
              <a:rPr lang="en-US" dirty="0" err="1" smtClean="0"/>
              <a:t>aPTT</a:t>
            </a:r>
            <a:endParaRPr lang="en-US" dirty="0" smtClean="0"/>
          </a:p>
          <a:p>
            <a:pPr lvl="1"/>
            <a:r>
              <a:rPr lang="en-US" dirty="0" smtClean="0"/>
              <a:t>In vivo </a:t>
            </a:r>
            <a:r>
              <a:rPr lang="en-US" dirty="0" err="1" smtClean="0"/>
              <a:t>prothrombotic</a:t>
            </a:r>
            <a:r>
              <a:rPr lang="en-US" dirty="0" smtClean="0"/>
              <a:t> but in vitro anti-thrombotic</a:t>
            </a:r>
          </a:p>
          <a:p>
            <a:r>
              <a:rPr lang="en-US" dirty="0" smtClean="0"/>
              <a:t>Must have clinical disease in combination with antibody</a:t>
            </a:r>
          </a:p>
          <a:p>
            <a:pPr>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serum protein that binds free hemoglobin.  Decrease is typically due excess hemoglobin in the blood as would be found in hemolytic anemia</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Differentiate acute and chronic DIC</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Acute</a:t>
            </a:r>
          </a:p>
          <a:p>
            <a:pPr lvl="1"/>
            <a:r>
              <a:rPr lang="en-US" dirty="0" smtClean="0"/>
              <a:t>Widespread clotting results in decrease in clotting factors</a:t>
            </a:r>
          </a:p>
          <a:p>
            <a:pPr lvl="1"/>
            <a:r>
              <a:rPr lang="en-US" dirty="0" smtClean="0"/>
              <a:t>Paradoxical bleeding, ischemia, </a:t>
            </a:r>
            <a:r>
              <a:rPr lang="en-US" dirty="0" err="1" smtClean="0"/>
              <a:t>multiorgan</a:t>
            </a:r>
            <a:r>
              <a:rPr lang="en-US" dirty="0" smtClean="0"/>
              <a:t> failure</a:t>
            </a:r>
          </a:p>
          <a:p>
            <a:r>
              <a:rPr lang="en-US" dirty="0" smtClean="0"/>
              <a:t>Chronic</a:t>
            </a:r>
          </a:p>
          <a:p>
            <a:pPr lvl="1"/>
            <a:r>
              <a:rPr lang="en-US" dirty="0" smtClean="0"/>
              <a:t>Intermittent exposure to tissue factor</a:t>
            </a:r>
          </a:p>
          <a:p>
            <a:pPr lvl="1"/>
            <a:r>
              <a:rPr lang="en-US" dirty="0" smtClean="0"/>
              <a:t>Compensated increase in clotting factors</a:t>
            </a:r>
            <a:endParaRPr lang="en-US" dirty="0"/>
          </a:p>
          <a:p>
            <a:r>
              <a:rPr lang="en-US" dirty="0" smtClean="0"/>
              <a:t>Treatment</a:t>
            </a:r>
          </a:p>
          <a:p>
            <a:pPr lvl="1"/>
            <a:r>
              <a:rPr lang="en-US" dirty="0" smtClean="0"/>
              <a:t>Treat precipitating condition</a:t>
            </a:r>
          </a:p>
          <a:p>
            <a:pPr lvl="1"/>
            <a:r>
              <a:rPr lang="en-US" dirty="0" smtClean="0"/>
              <a:t>Replace clotting factors or platelets as needed</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platelet levels are worrisome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Varies depending on condition.</a:t>
            </a:r>
          </a:p>
          <a:p>
            <a:pPr lvl="1"/>
            <a:r>
              <a:rPr lang="en-US" dirty="0" smtClean="0"/>
              <a:t>100k for surgery in closed spaces like eyes and brain</a:t>
            </a:r>
          </a:p>
          <a:p>
            <a:pPr lvl="1"/>
            <a:r>
              <a:rPr lang="en-US" dirty="0" smtClean="0"/>
              <a:t>50k for general surgery</a:t>
            </a:r>
          </a:p>
          <a:p>
            <a:pPr lvl="1"/>
            <a:r>
              <a:rPr lang="en-US" dirty="0" smtClean="0"/>
              <a:t>10k for general life</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Differentiate the clinical </a:t>
            </a:r>
            <a:r>
              <a:rPr lang="en-US" dirty="0" err="1" smtClean="0"/>
              <a:t>sx</a:t>
            </a:r>
            <a:r>
              <a:rPr lang="en-US" dirty="0" smtClean="0"/>
              <a:t> of platelet v clotting factor bleeding</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Platelet factors </a:t>
            </a:r>
          </a:p>
          <a:p>
            <a:pPr lvl="1"/>
            <a:r>
              <a:rPr lang="en-US" dirty="0" smtClean="0"/>
              <a:t>generally present with </a:t>
            </a:r>
            <a:r>
              <a:rPr lang="en-US" dirty="0" err="1" smtClean="0"/>
              <a:t>petechiae</a:t>
            </a:r>
            <a:r>
              <a:rPr lang="en-US" dirty="0" smtClean="0"/>
              <a:t>, purpura, and </a:t>
            </a:r>
            <a:r>
              <a:rPr lang="en-US" dirty="0" err="1" smtClean="0"/>
              <a:t>mucocutaneous</a:t>
            </a:r>
            <a:r>
              <a:rPr lang="en-US" dirty="0" smtClean="0"/>
              <a:t> bleeding</a:t>
            </a:r>
            <a:endParaRPr lang="en-US" dirty="0"/>
          </a:p>
          <a:p>
            <a:r>
              <a:rPr lang="en-US" dirty="0" smtClean="0"/>
              <a:t>Clotting factor</a:t>
            </a:r>
          </a:p>
          <a:p>
            <a:pPr lvl="1"/>
            <a:r>
              <a:rPr lang="en-US" dirty="0" smtClean="0"/>
              <a:t>bleeding presents with ecchymosis, </a:t>
            </a:r>
            <a:r>
              <a:rPr lang="en-US" dirty="0" err="1" smtClean="0"/>
              <a:t>hemarthrosis</a:t>
            </a:r>
            <a:endParaRPr lang="en-US" dirty="0" smtClean="0"/>
          </a:p>
          <a:p>
            <a:pPr lvl="1"/>
            <a:r>
              <a:rPr lang="en-US" dirty="0" smtClean="0"/>
              <a:t>Delayed bleeding when platelet plug disaggregates</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common groupings of thrombocytopenia</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Decreased production</a:t>
            </a:r>
          </a:p>
          <a:p>
            <a:r>
              <a:rPr lang="en-US" dirty="0" smtClean="0"/>
              <a:t>Destruction</a:t>
            </a:r>
          </a:p>
          <a:p>
            <a:r>
              <a:rPr lang="en-US" dirty="0" smtClean="0"/>
              <a:t>Sequestration</a:t>
            </a:r>
          </a:p>
          <a:p>
            <a:r>
              <a:rPr lang="en-US" dirty="0" smtClean="0"/>
              <a:t>Dilution</a:t>
            </a:r>
          </a:p>
          <a:p>
            <a:r>
              <a:rPr lang="en-US" dirty="0" err="1" smtClean="0"/>
              <a:t>Artifactual</a:t>
            </a:r>
            <a:endParaRPr 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a:t>
            </a:r>
            <a:r>
              <a:rPr lang="en-US" dirty="0" err="1" smtClean="0"/>
              <a:t>artifactual</a:t>
            </a:r>
            <a:r>
              <a:rPr lang="en-US" dirty="0" smtClean="0"/>
              <a:t> thrombocytopenia</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Antiplatelet</a:t>
            </a:r>
            <a:r>
              <a:rPr lang="en-US" dirty="0" smtClean="0"/>
              <a:t> antibodies interact with platelets and EDTA preservatives to cause clumping of platelets that are not properly read by the CBC machines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two categories of hemolytic anemia</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is HIT</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Heparin induced thrombocytopenia </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HIT Type I</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HIT resulting from direct aggregation of platelets by heparin</a:t>
            </a:r>
          </a:p>
          <a:p>
            <a:r>
              <a:rPr lang="en-US" dirty="0" smtClean="0"/>
              <a:t>Rapid onset</a:t>
            </a:r>
          </a:p>
          <a:p>
            <a:r>
              <a:rPr lang="en-US" dirty="0" smtClean="0"/>
              <a:t>Often clinically benign – in contrast to type II</a:t>
            </a:r>
          </a:p>
          <a:p>
            <a:pPr lvl="1"/>
            <a:r>
              <a:rPr lang="en-US" dirty="0" smtClean="0"/>
              <a:t>Consider prior type II HIT</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type II HIT</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Thrombocytopenia beginning 5-14 days after heparin exposure</a:t>
            </a:r>
          </a:p>
          <a:p>
            <a:r>
              <a:rPr lang="en-US" dirty="0" smtClean="0"/>
              <a:t>IgG reacts to heparin factor IV complex to cause platelet aggregation</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clinical manifestations, lab findings, and treatment of HIT</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DVT and PE</a:t>
            </a:r>
          </a:p>
          <a:p>
            <a:pPr lvl="1"/>
            <a:r>
              <a:rPr lang="en-US" dirty="0" smtClean="0"/>
              <a:t>Occasionally sever bleeding</a:t>
            </a:r>
          </a:p>
          <a:p>
            <a:r>
              <a:rPr lang="en-US" dirty="0" smtClean="0"/>
              <a:t>Lab findings</a:t>
            </a:r>
          </a:p>
          <a:p>
            <a:pPr lvl="1"/>
            <a:r>
              <a:rPr lang="en-US" dirty="0" smtClean="0"/>
              <a:t>Thrombocytopenia</a:t>
            </a:r>
          </a:p>
          <a:p>
            <a:pPr lvl="1"/>
            <a:r>
              <a:rPr lang="en-US" dirty="0" smtClean="0"/>
              <a:t>Platelet count 40-50% of pre-heparin level</a:t>
            </a:r>
          </a:p>
          <a:p>
            <a:r>
              <a:rPr lang="en-US" dirty="0" smtClean="0"/>
              <a:t>Treatment</a:t>
            </a:r>
          </a:p>
          <a:p>
            <a:pPr lvl="1"/>
            <a:r>
              <a:rPr lang="en-US" dirty="0" smtClean="0"/>
              <a:t>DC heparin</a:t>
            </a:r>
          </a:p>
          <a:p>
            <a:pPr lvl="1"/>
            <a:r>
              <a:rPr lang="en-US" dirty="0" smtClean="0"/>
              <a:t>Start anti-coagulant </a:t>
            </a:r>
          </a:p>
          <a:p>
            <a:pPr lvl="2"/>
            <a:r>
              <a:rPr lang="en-US" dirty="0" smtClean="0"/>
              <a:t>Do not start warfarin</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ITP, what are the types, what is the representative patient, treatment, etc</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Idiopathic Thrombocytopenic Purpura</a:t>
            </a:r>
          </a:p>
          <a:p>
            <a:pPr lvl="1"/>
            <a:r>
              <a:rPr lang="en-US" dirty="0" smtClean="0"/>
              <a:t>Isolated thrombocytopenia with no other explanation</a:t>
            </a:r>
          </a:p>
          <a:p>
            <a:pPr lvl="1"/>
            <a:r>
              <a:rPr lang="en-US" dirty="0" smtClean="0"/>
              <a:t>IgG coat platelets which are then removed by spleen</a:t>
            </a:r>
          </a:p>
          <a:p>
            <a:r>
              <a:rPr lang="en-US" dirty="0" smtClean="0"/>
              <a:t>Acute</a:t>
            </a:r>
          </a:p>
          <a:p>
            <a:pPr lvl="1"/>
            <a:r>
              <a:rPr lang="en-US" dirty="0" smtClean="0"/>
              <a:t>Children status post viral illness</a:t>
            </a:r>
          </a:p>
          <a:p>
            <a:pPr lvl="1"/>
            <a:r>
              <a:rPr lang="en-US" dirty="0" smtClean="0"/>
              <a:t>Resolves spontaneously</a:t>
            </a:r>
          </a:p>
          <a:p>
            <a:pPr lvl="2"/>
            <a:r>
              <a:rPr lang="en-US" dirty="0" smtClean="0"/>
              <a:t>Restrict activity to avoid bleeding</a:t>
            </a:r>
          </a:p>
          <a:p>
            <a:pPr lvl="1"/>
            <a:r>
              <a:rPr lang="en-US" dirty="0" smtClean="0"/>
              <a:t>Steroid therapy</a:t>
            </a:r>
          </a:p>
          <a:p>
            <a:pPr lvl="1"/>
            <a:r>
              <a:rPr lang="en-US" dirty="0" smtClean="0"/>
              <a:t>IVIG</a:t>
            </a:r>
          </a:p>
          <a:p>
            <a:r>
              <a:rPr lang="en-US" dirty="0" smtClean="0"/>
              <a:t>Chronic</a:t>
            </a:r>
          </a:p>
          <a:p>
            <a:pPr lvl="1"/>
            <a:r>
              <a:rPr lang="en-US" dirty="0" smtClean="0"/>
              <a:t>Adult females &lt; 40 </a:t>
            </a:r>
            <a:r>
              <a:rPr lang="en-US" dirty="0" err="1" smtClean="0"/>
              <a:t>yo</a:t>
            </a:r>
            <a:r>
              <a:rPr lang="en-US" dirty="0" smtClean="0"/>
              <a:t> with no preceding illness</a:t>
            </a:r>
          </a:p>
          <a:p>
            <a:pPr lvl="1"/>
            <a:r>
              <a:rPr lang="en-US" dirty="0" smtClean="0"/>
              <a:t>TX with steroids, IVIG, </a:t>
            </a:r>
            <a:r>
              <a:rPr lang="en-US" dirty="0" err="1" smtClean="0"/>
              <a:t>splenectomy</a:t>
            </a:r>
            <a:endParaRPr lang="en-US"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Intrinsic</a:t>
            </a:r>
          </a:p>
          <a:p>
            <a:pPr lvl="1"/>
            <a:r>
              <a:rPr lang="en-US" dirty="0" smtClean="0"/>
              <a:t>An issue with the RBC itself such as structural defects, enzyme defects, hemoglobin synthesis</a:t>
            </a:r>
          </a:p>
          <a:p>
            <a:r>
              <a:rPr lang="en-US" dirty="0" smtClean="0"/>
              <a:t>Extrinsic</a:t>
            </a:r>
          </a:p>
          <a:p>
            <a:pPr lvl="1"/>
            <a:r>
              <a:rPr lang="en-US" dirty="0" smtClean="0"/>
              <a:t>A problem that arises external to the RBC but that impacts its integrity.</a:t>
            </a:r>
          </a:p>
          <a:p>
            <a:pPr lvl="1"/>
            <a:r>
              <a:rPr lang="en-US" dirty="0" smtClean="0"/>
              <a:t>Antibodies</a:t>
            </a:r>
          </a:p>
          <a:p>
            <a:pPr lvl="1"/>
            <a:r>
              <a:rPr lang="en-US" dirty="0" smtClean="0"/>
              <a:t>Mechanical damage</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TTP/HUS</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TTP</a:t>
            </a:r>
          </a:p>
          <a:p>
            <a:pPr lvl="1"/>
            <a:r>
              <a:rPr lang="en-US" dirty="0" smtClean="0"/>
              <a:t>Adult females</a:t>
            </a:r>
          </a:p>
          <a:p>
            <a:pPr lvl="1"/>
            <a:r>
              <a:rPr lang="en-US" dirty="0" smtClean="0"/>
              <a:t>Deficiency in ADAMS13 prevents cleavage of long </a:t>
            </a:r>
            <a:r>
              <a:rPr lang="en-US" dirty="0" err="1" smtClean="0"/>
              <a:t>vWF</a:t>
            </a:r>
            <a:r>
              <a:rPr lang="en-US" dirty="0" smtClean="0"/>
              <a:t> </a:t>
            </a:r>
            <a:r>
              <a:rPr lang="en-US" dirty="0" err="1" smtClean="0"/>
              <a:t>multimers</a:t>
            </a:r>
            <a:r>
              <a:rPr lang="en-US" dirty="0" smtClean="0"/>
              <a:t>.</a:t>
            </a:r>
          </a:p>
          <a:p>
            <a:pPr lvl="1"/>
            <a:r>
              <a:rPr lang="en-US" dirty="0" smtClean="0"/>
              <a:t>Long </a:t>
            </a:r>
            <a:r>
              <a:rPr lang="en-US" dirty="0" err="1" smtClean="0"/>
              <a:t>vWF</a:t>
            </a:r>
            <a:r>
              <a:rPr lang="en-US" dirty="0" smtClean="0"/>
              <a:t> </a:t>
            </a:r>
            <a:r>
              <a:rPr lang="en-US" dirty="0" err="1" smtClean="0"/>
              <a:t>multimers</a:t>
            </a:r>
            <a:r>
              <a:rPr lang="en-US" dirty="0" smtClean="0"/>
              <a:t> promote platelet aggregation</a:t>
            </a:r>
          </a:p>
          <a:p>
            <a:pPr lvl="1"/>
            <a:r>
              <a:rPr lang="en-US" dirty="0" smtClean="0"/>
              <a:t>Neurologic issues</a:t>
            </a:r>
          </a:p>
          <a:p>
            <a:r>
              <a:rPr lang="en-US" dirty="0" smtClean="0"/>
              <a:t>HUS</a:t>
            </a:r>
          </a:p>
          <a:p>
            <a:pPr lvl="1"/>
            <a:r>
              <a:rPr lang="en-US" dirty="0" smtClean="0"/>
              <a:t>Children following bacterial or viral infection with bloody diarrhea</a:t>
            </a:r>
          </a:p>
          <a:p>
            <a:pPr lvl="1"/>
            <a:r>
              <a:rPr lang="en-US" dirty="0" smtClean="0"/>
              <a:t>Renal failure</a:t>
            </a:r>
          </a:p>
          <a:p>
            <a:r>
              <a:rPr lang="en-US" dirty="0" smtClean="0"/>
              <a:t>TX</a:t>
            </a:r>
          </a:p>
          <a:p>
            <a:pPr lvl="1"/>
            <a:r>
              <a:rPr lang="en-US" dirty="0" err="1" smtClean="0"/>
              <a:t>Plasmaphoresis</a:t>
            </a:r>
            <a:endParaRPr lang="en-US" dirty="0" smtClean="0"/>
          </a:p>
          <a:p>
            <a:pPr lvl="1"/>
            <a:r>
              <a:rPr lang="en-US" dirty="0" smtClean="0"/>
              <a:t>Dialysis as necessary</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TTP/HUS pentad</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Fever</a:t>
            </a:r>
          </a:p>
          <a:p>
            <a:r>
              <a:rPr lang="en-US" dirty="0" err="1" smtClean="0"/>
              <a:t>Microangiopathic</a:t>
            </a:r>
            <a:r>
              <a:rPr lang="en-US" dirty="0" smtClean="0"/>
              <a:t> hemolytic anemia</a:t>
            </a:r>
          </a:p>
          <a:p>
            <a:r>
              <a:rPr lang="en-US" dirty="0" smtClean="0"/>
              <a:t>Thrombocytopenia</a:t>
            </a:r>
          </a:p>
          <a:p>
            <a:r>
              <a:rPr lang="en-US" dirty="0" smtClean="0"/>
              <a:t>Neurologic deficits (TTP)</a:t>
            </a:r>
          </a:p>
          <a:p>
            <a:r>
              <a:rPr lang="en-US" dirty="0" smtClean="0"/>
              <a:t>Renal </a:t>
            </a:r>
            <a:r>
              <a:rPr lang="en-US" dirty="0" smtClean="0"/>
              <a:t>failure </a:t>
            </a:r>
            <a:r>
              <a:rPr lang="en-US" dirty="0" smtClean="0"/>
              <a:t>(HUS)</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difference between qualitative and quantitative platelet disorders?</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Qualitative</a:t>
            </a:r>
          </a:p>
          <a:p>
            <a:pPr lvl="1"/>
            <a:r>
              <a:rPr lang="en-US" dirty="0" smtClean="0"/>
              <a:t>Normal quantity but deficient in function</a:t>
            </a:r>
          </a:p>
          <a:p>
            <a:r>
              <a:rPr lang="en-US" dirty="0" smtClean="0"/>
              <a:t>Quantitative</a:t>
            </a:r>
          </a:p>
          <a:p>
            <a:pPr lvl="1"/>
            <a:r>
              <a:rPr lang="en-US" dirty="0" smtClean="0"/>
              <a:t>Abnormal number of platelets</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role of glycoprotein </a:t>
            </a:r>
            <a:r>
              <a:rPr lang="en-US" dirty="0" err="1" smtClean="0"/>
              <a:t>Ib</a:t>
            </a:r>
            <a:r>
              <a:rPr lang="en-US" dirty="0" smtClean="0"/>
              <a:t> and </a:t>
            </a:r>
            <a:r>
              <a:rPr lang="en-US" dirty="0" err="1" smtClean="0"/>
              <a:t>IIb</a:t>
            </a:r>
            <a:r>
              <a:rPr lang="en-US" dirty="0" smtClean="0"/>
              <a:t> in platelet function</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GPIb</a:t>
            </a:r>
            <a:r>
              <a:rPr lang="en-US" dirty="0" smtClean="0"/>
              <a:t> </a:t>
            </a:r>
          </a:p>
          <a:p>
            <a:pPr lvl="1"/>
            <a:r>
              <a:rPr lang="en-US" dirty="0" smtClean="0"/>
              <a:t>Attaches platelet to </a:t>
            </a:r>
            <a:r>
              <a:rPr lang="en-US" dirty="0" err="1" smtClean="0"/>
              <a:t>vWF</a:t>
            </a:r>
            <a:endParaRPr lang="en-US" dirty="0" smtClean="0"/>
          </a:p>
          <a:p>
            <a:r>
              <a:rPr lang="en-US" dirty="0" err="1" smtClean="0"/>
              <a:t>GPIIb</a:t>
            </a:r>
            <a:r>
              <a:rPr lang="en-US" dirty="0" smtClean="0"/>
              <a:t> </a:t>
            </a:r>
          </a:p>
          <a:p>
            <a:pPr lvl="1"/>
            <a:r>
              <a:rPr lang="en-US" dirty="0" smtClean="0"/>
              <a:t>Attaches platelets to each other</a:t>
            </a:r>
          </a:p>
          <a:p>
            <a:pPr lvl="1"/>
            <a:endParaRPr lang="en-US" dirty="0"/>
          </a:p>
          <a:p>
            <a:r>
              <a:rPr lang="en-US" dirty="0" smtClean="0"/>
              <a:t>I before II</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qualitative platelet disorders</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Uremia</a:t>
            </a:r>
          </a:p>
          <a:p>
            <a:pPr lvl="1"/>
            <a:r>
              <a:rPr lang="en-US" dirty="0" smtClean="0"/>
              <a:t>Mechanism unknown</a:t>
            </a:r>
          </a:p>
          <a:p>
            <a:r>
              <a:rPr lang="en-US" dirty="0" smtClean="0"/>
              <a:t>Bernard-</a:t>
            </a:r>
            <a:r>
              <a:rPr lang="en-US" dirty="0" err="1" smtClean="0"/>
              <a:t>soulier</a:t>
            </a:r>
            <a:endParaRPr lang="en-US" dirty="0" smtClean="0"/>
          </a:p>
          <a:p>
            <a:pPr lvl="1"/>
            <a:r>
              <a:rPr lang="en-US" dirty="0" smtClean="0"/>
              <a:t>Glycoprotein </a:t>
            </a:r>
            <a:r>
              <a:rPr lang="en-US" dirty="0" err="1" smtClean="0"/>
              <a:t>Ib</a:t>
            </a:r>
            <a:r>
              <a:rPr lang="en-US" dirty="0" smtClean="0"/>
              <a:t> defect</a:t>
            </a:r>
          </a:p>
          <a:p>
            <a:pPr lvl="1"/>
            <a:endParaRPr lang="en-US" dirty="0"/>
          </a:p>
          <a:p>
            <a:r>
              <a:rPr lang="en-US" dirty="0" err="1" smtClean="0"/>
              <a:t>Glanzmanns</a:t>
            </a:r>
            <a:r>
              <a:rPr lang="en-US" dirty="0" smtClean="0"/>
              <a:t> </a:t>
            </a:r>
            <a:r>
              <a:rPr lang="en-US" dirty="0" err="1" smtClean="0"/>
              <a:t>Thrombasthenia</a:t>
            </a:r>
            <a:endParaRPr lang="en-US" dirty="0" smtClean="0"/>
          </a:p>
          <a:p>
            <a:pPr lvl="1"/>
            <a:r>
              <a:rPr lang="en-US" dirty="0" smtClean="0"/>
              <a:t>GP </a:t>
            </a:r>
            <a:r>
              <a:rPr lang="en-US" dirty="0" err="1" smtClean="0"/>
              <a:t>IIb</a:t>
            </a:r>
            <a:r>
              <a:rPr lang="en-US" dirty="0" smtClean="0"/>
              <a:t> defect</a:t>
            </a:r>
          </a:p>
          <a:p>
            <a:pPr lvl="1"/>
            <a:endParaRPr lang="en-US" dirty="0"/>
          </a:p>
          <a:p>
            <a:r>
              <a:rPr lang="en-US" dirty="0" smtClean="0"/>
              <a:t>B before 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Differentiate the morphology of target cells, </a:t>
            </a:r>
            <a:r>
              <a:rPr lang="en-US" dirty="0" err="1" smtClean="0"/>
              <a:t>spherocytes</a:t>
            </a:r>
            <a:r>
              <a:rPr lang="en-US" dirty="0" smtClean="0"/>
              <a:t>, and </a:t>
            </a:r>
            <a:r>
              <a:rPr lang="en-US" dirty="0" err="1" smtClean="0"/>
              <a:t>schistocytes</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Factor VIII deficiency (aka hemophilia A)</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Defect in factor VIII</a:t>
            </a:r>
          </a:p>
          <a:p>
            <a:r>
              <a:rPr lang="en-US" dirty="0" smtClean="0"/>
              <a:t>X-linked</a:t>
            </a:r>
          </a:p>
          <a:p>
            <a:r>
              <a:rPr lang="en-US" dirty="0" smtClean="0"/>
              <a:t>Presentation/severity depends on residual activity</a:t>
            </a:r>
          </a:p>
          <a:p>
            <a:pPr lvl="1"/>
            <a:r>
              <a:rPr lang="en-US" dirty="0" smtClean="0"/>
              <a:t>Severe &lt; 1% </a:t>
            </a:r>
          </a:p>
          <a:p>
            <a:pPr lvl="1"/>
            <a:r>
              <a:rPr lang="en-US" dirty="0" smtClean="0"/>
              <a:t>Moderate 2-5%</a:t>
            </a:r>
          </a:p>
          <a:p>
            <a:pPr lvl="1"/>
            <a:r>
              <a:rPr lang="en-US" dirty="0" smtClean="0"/>
              <a:t>Mild 6-30%</a:t>
            </a:r>
          </a:p>
          <a:p>
            <a:r>
              <a:rPr lang="en-US" dirty="0" smtClean="0"/>
              <a:t>Before recombinant products, infectious disease was common</a:t>
            </a:r>
          </a:p>
          <a:p>
            <a:r>
              <a:rPr lang="en-US" dirty="0" smtClean="0"/>
              <a:t>If severe deficiency, immune response to FVIII can occur</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Describes Factor IX deficiency</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X-linked defect in FIX</a:t>
            </a:r>
          </a:p>
          <a:p>
            <a:r>
              <a:rPr lang="en-US" dirty="0" smtClean="0"/>
              <a:t>Clinically identical to Hemophilia A</a:t>
            </a:r>
          </a:p>
          <a:p>
            <a:pPr lvl="1"/>
            <a:r>
              <a:rPr lang="en-US" dirty="0" smtClean="0"/>
              <a:t>1/6 incidence of Hemophilia A</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a:t>
            </a:r>
            <a:r>
              <a:rPr lang="en-US" dirty="0" err="1" smtClean="0"/>
              <a:t>vWF</a:t>
            </a:r>
            <a:r>
              <a:rPr lang="en-US" dirty="0" smtClean="0"/>
              <a:t> defects</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Autosomal dominant</a:t>
            </a:r>
          </a:p>
          <a:p>
            <a:r>
              <a:rPr lang="en-US" dirty="0" smtClean="0"/>
              <a:t>Most common bleeding disorder</a:t>
            </a:r>
          </a:p>
          <a:p>
            <a:r>
              <a:rPr lang="en-US" dirty="0" err="1" smtClean="0"/>
              <a:t>vWF</a:t>
            </a:r>
            <a:r>
              <a:rPr lang="en-US" dirty="0" smtClean="0"/>
              <a:t> carries FVIII</a:t>
            </a:r>
          </a:p>
          <a:p>
            <a:pPr lvl="1"/>
            <a:r>
              <a:rPr lang="en-US" dirty="0" smtClean="0"/>
              <a:t>Defect in platelet function predominates</a:t>
            </a:r>
          </a:p>
          <a:p>
            <a:pPr lvl="1"/>
            <a:r>
              <a:rPr lang="en-US" dirty="0"/>
              <a:t>D</a:t>
            </a:r>
            <a:r>
              <a:rPr lang="en-US" dirty="0" smtClean="0"/>
              <a:t>efect in coagulation cascade due to FVIII leads to </a:t>
            </a:r>
            <a:r>
              <a:rPr lang="en-US" dirty="0" err="1" smtClean="0"/>
              <a:t>aPTT</a:t>
            </a:r>
            <a:r>
              <a:rPr lang="en-US" dirty="0" smtClean="0"/>
              <a:t> increase</a:t>
            </a:r>
          </a:p>
          <a:p>
            <a:pPr lvl="1"/>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vitamin K defects</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Vitamin K is primary target for warfarin</a:t>
            </a:r>
          </a:p>
          <a:p>
            <a:r>
              <a:rPr lang="en-US" dirty="0" smtClean="0"/>
              <a:t>Vitamin </a:t>
            </a:r>
            <a:r>
              <a:rPr lang="en-US" dirty="0" err="1" smtClean="0"/>
              <a:t>Carboxylates</a:t>
            </a:r>
            <a:r>
              <a:rPr lang="en-US" dirty="0" smtClean="0"/>
              <a:t> II, VII, IX, X, C and S</a:t>
            </a:r>
          </a:p>
          <a:p>
            <a:pPr lvl="1"/>
            <a:r>
              <a:rPr lang="en-US" dirty="0" smtClean="0"/>
              <a:t>Protein C has highest turnover so is affected first leading to </a:t>
            </a:r>
            <a:r>
              <a:rPr lang="en-US" dirty="0" err="1" smtClean="0"/>
              <a:t>hypercoagulation</a:t>
            </a:r>
            <a:r>
              <a:rPr lang="en-US" dirty="0" smtClean="0"/>
              <a:t> state in very early phase.</a:t>
            </a:r>
          </a:p>
          <a:p>
            <a:r>
              <a:rPr lang="en-US" dirty="0" smtClean="0"/>
              <a:t>Coagulation type bleeding</a:t>
            </a:r>
          </a:p>
          <a:p>
            <a:pPr>
              <a:buNone/>
            </a:pP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Where are most clotting factors synthesized</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liver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3341</TotalTime>
  <Words>3635</Words>
  <Application>Microsoft Office PowerPoint</Application>
  <PresentationFormat>On-screen Show (4:3)</PresentationFormat>
  <Paragraphs>746</Paragraphs>
  <Slides>211</Slides>
  <Notes>0</Notes>
  <HiddenSlides>0</HiddenSlides>
  <MMClips>0</MMClips>
  <ScaleCrop>false</ScaleCrop>
  <HeadingPairs>
    <vt:vector size="4" baseType="variant">
      <vt:variant>
        <vt:lpstr>Theme</vt:lpstr>
      </vt:variant>
      <vt:variant>
        <vt:i4>1</vt:i4>
      </vt:variant>
      <vt:variant>
        <vt:lpstr>Slide Titles</vt:lpstr>
      </vt:variant>
      <vt:variant>
        <vt:i4>211</vt:i4>
      </vt:variant>
    </vt:vector>
  </HeadingPairs>
  <TitlesOfParts>
    <vt:vector size="212" baseType="lpstr">
      <vt:lpstr>Office Theme</vt:lpstr>
      <vt:lpstr>Slackers Guide to Blood and Urine</vt:lpstr>
      <vt:lpstr>Disclaimer</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Slackers Guide to Blood</dc:title>
  <dc:creator>Mike Ori</dc:creator>
  <cp:lastModifiedBy>Mike Ori</cp:lastModifiedBy>
  <cp:revision>15</cp:revision>
  <dcterms:created xsi:type="dcterms:W3CDTF">2010-04-05T20:39:24Z</dcterms:created>
  <dcterms:modified xsi:type="dcterms:W3CDTF">2010-05-06T17:16:30Z</dcterms:modified>
</cp:coreProperties>
</file>