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23" r:id="rId12"/>
    <p:sldId id="272" r:id="rId13"/>
    <p:sldId id="322" r:id="rId14"/>
    <p:sldId id="302" r:id="rId15"/>
    <p:sldId id="278" r:id="rId16"/>
    <p:sldId id="324" r:id="rId17"/>
    <p:sldId id="325" r:id="rId18"/>
    <p:sldId id="326" r:id="rId19"/>
    <p:sldId id="327" r:id="rId20"/>
    <p:sldId id="328" r:id="rId21"/>
    <p:sldId id="314" r:id="rId22"/>
    <p:sldId id="280" r:id="rId23"/>
    <p:sldId id="340" r:id="rId24"/>
    <p:sldId id="273" r:id="rId25"/>
    <p:sldId id="281" r:id="rId26"/>
    <p:sldId id="274" r:id="rId27"/>
    <p:sldId id="275" r:id="rId28"/>
    <p:sldId id="288" r:id="rId29"/>
    <p:sldId id="341" r:id="rId30"/>
    <p:sldId id="276" r:id="rId31"/>
    <p:sldId id="277" r:id="rId32"/>
    <p:sldId id="344" r:id="rId33"/>
    <p:sldId id="348" r:id="rId34"/>
    <p:sldId id="347" r:id="rId35"/>
    <p:sldId id="342" r:id="rId36"/>
    <p:sldId id="345" r:id="rId37"/>
    <p:sldId id="346" r:id="rId38"/>
    <p:sldId id="283" r:id="rId39"/>
    <p:sldId id="263" r:id="rId40"/>
    <p:sldId id="282" r:id="rId41"/>
    <p:sldId id="284" r:id="rId42"/>
    <p:sldId id="285" r:id="rId43"/>
    <p:sldId id="286" r:id="rId44"/>
    <p:sldId id="301" r:id="rId45"/>
    <p:sldId id="287" r:id="rId46"/>
    <p:sldId id="343" r:id="rId47"/>
    <p:sldId id="315" r:id="rId48"/>
    <p:sldId id="260" r:id="rId49"/>
    <p:sldId id="291" r:id="rId50"/>
    <p:sldId id="289" r:id="rId51"/>
    <p:sldId id="290" r:id="rId52"/>
    <p:sldId id="349" r:id="rId53"/>
    <p:sldId id="316" r:id="rId54"/>
    <p:sldId id="258" r:id="rId55"/>
    <p:sldId id="292" r:id="rId56"/>
    <p:sldId id="264" r:id="rId57"/>
    <p:sldId id="296" r:id="rId58"/>
    <p:sldId id="297" r:id="rId59"/>
    <p:sldId id="350" r:id="rId60"/>
    <p:sldId id="355" r:id="rId61"/>
    <p:sldId id="356" r:id="rId62"/>
    <p:sldId id="317" r:id="rId63"/>
    <p:sldId id="294" r:id="rId64"/>
    <p:sldId id="266" r:id="rId65"/>
    <p:sldId id="293" r:id="rId66"/>
    <p:sldId id="298" r:id="rId67"/>
    <p:sldId id="357" r:id="rId68"/>
    <p:sldId id="351" r:id="rId69"/>
    <p:sldId id="358" r:id="rId70"/>
    <p:sldId id="318" r:id="rId71"/>
    <p:sldId id="261" r:id="rId72"/>
    <p:sldId id="368" r:id="rId73"/>
    <p:sldId id="362" r:id="rId74"/>
    <p:sldId id="363" r:id="rId75"/>
    <p:sldId id="364" r:id="rId76"/>
    <p:sldId id="365" r:id="rId77"/>
    <p:sldId id="366" r:id="rId78"/>
    <p:sldId id="367" r:id="rId79"/>
    <p:sldId id="306" r:id="rId80"/>
    <p:sldId id="305" r:id="rId81"/>
    <p:sldId id="295" r:id="rId82"/>
    <p:sldId id="265" r:id="rId83"/>
    <p:sldId id="299" r:id="rId84"/>
    <p:sldId id="352" r:id="rId85"/>
    <p:sldId id="369" r:id="rId86"/>
    <p:sldId id="319" r:id="rId87"/>
    <p:sldId id="268" r:id="rId88"/>
    <p:sldId id="359" r:id="rId89"/>
    <p:sldId id="300" r:id="rId90"/>
    <p:sldId id="353" r:id="rId91"/>
    <p:sldId id="360" r:id="rId92"/>
    <p:sldId id="361" r:id="rId93"/>
    <p:sldId id="320" r:id="rId94"/>
    <p:sldId id="269" r:id="rId95"/>
    <p:sldId id="303" r:id="rId96"/>
    <p:sldId id="304" r:id="rId97"/>
    <p:sldId id="279" r:id="rId98"/>
    <p:sldId id="354" r:id="rId99"/>
    <p:sldId id="321" r:id="rId100"/>
    <p:sldId id="329" r:id="rId101"/>
    <p:sldId id="330" r:id="rId102"/>
    <p:sldId id="331" r:id="rId103"/>
    <p:sldId id="332" r:id="rId104"/>
    <p:sldId id="333" r:id="rId105"/>
    <p:sldId id="334" r:id="rId106"/>
    <p:sldId id="335" r:id="rId107"/>
    <p:sldId id="336" r:id="rId108"/>
    <p:sldId id="337" r:id="rId109"/>
    <p:sldId id="338" r:id="rId110"/>
    <p:sldId id="339" r:id="rId111"/>
    <p:sldId id="259" r:id="rId1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CD"/>
    <a:srgbClr val="FF8585"/>
    <a:srgbClr val="FF9BBF"/>
    <a:srgbClr val="FE00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86" autoAdjust="0"/>
  </p:normalViewPr>
  <p:slideViewPr>
    <p:cSldViewPr>
      <p:cViewPr varScale="1">
        <p:scale>
          <a:sx n="80" d="100"/>
          <a:sy n="80" d="100"/>
        </p:scale>
        <p:origin x="-7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50E7-E8AD-4E7A-8311-F64B8795EAED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6561-ED99-40B1-866D-DE57B6BAB0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50E7-E8AD-4E7A-8311-F64B8795EAED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6561-ED99-40B1-866D-DE57B6BAB0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50E7-E8AD-4E7A-8311-F64B8795EAED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6561-ED99-40B1-866D-DE57B6BAB0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50E7-E8AD-4E7A-8311-F64B8795EAED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6561-ED99-40B1-866D-DE57B6BAB0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50E7-E8AD-4E7A-8311-F64B8795EAED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6561-ED99-40B1-866D-DE57B6BAB0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50E7-E8AD-4E7A-8311-F64B8795EAED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6561-ED99-40B1-866D-DE57B6BAB0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50E7-E8AD-4E7A-8311-F64B8795EAED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6561-ED99-40B1-866D-DE57B6BAB0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50E7-E8AD-4E7A-8311-F64B8795EAED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6561-ED99-40B1-866D-DE57B6BAB0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50E7-E8AD-4E7A-8311-F64B8795EAED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6561-ED99-40B1-866D-DE57B6BAB0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50E7-E8AD-4E7A-8311-F64B8795EAED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6561-ED99-40B1-866D-DE57B6BAB0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50E7-E8AD-4E7A-8311-F64B8795EAED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926561-ED99-40B1-866D-DE57B6BAB0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B250E7-E8AD-4E7A-8311-F64B8795EAED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926561-ED99-40B1-866D-DE57B6BAB0A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c.edu/embryo_images/unit-welcome/welcome_htms/contents.htm" TargetMode="External"/><Relationship Id="rId2" Type="http://schemas.openxmlformats.org/officeDocument/2006/relationships/hyperlink" Target="http://amazingbeauty.org/embUNC/embUNC-heart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Embryology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Germ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do you see the most structural defects?</a:t>
            </a:r>
          </a:p>
          <a:p>
            <a:pPr lvl="1"/>
            <a:r>
              <a:rPr lang="en-US" dirty="0" smtClean="0"/>
              <a:t>Wks 3-8</a:t>
            </a:r>
          </a:p>
          <a:p>
            <a:r>
              <a:rPr lang="en-US" dirty="0" smtClean="0"/>
              <a:t>When do you get heart defects?</a:t>
            </a:r>
          </a:p>
          <a:p>
            <a:pPr lvl="1"/>
            <a:r>
              <a:rPr lang="en-US" dirty="0" smtClean="0"/>
              <a:t>Wk 4-6</a:t>
            </a:r>
          </a:p>
          <a:p>
            <a:r>
              <a:rPr lang="en-US" dirty="0" smtClean="0"/>
              <a:t>When do you get limb defects?</a:t>
            </a:r>
          </a:p>
          <a:p>
            <a:pPr lvl="1"/>
            <a:r>
              <a:rPr lang="en-US" dirty="0" smtClean="0"/>
              <a:t>Wk 4-5</a:t>
            </a:r>
          </a:p>
          <a:p>
            <a:r>
              <a:rPr lang="en-US" dirty="0" smtClean="0"/>
              <a:t>When do you get cleft lip/palate defects?</a:t>
            </a:r>
          </a:p>
          <a:p>
            <a:pPr lvl="1"/>
            <a:r>
              <a:rPr lang="en-US" dirty="0" smtClean="0"/>
              <a:t>Wk </a:t>
            </a:r>
            <a:r>
              <a:rPr lang="en-US" dirty="0" smtClean="0"/>
              <a:t>5-7</a:t>
            </a:r>
            <a:endParaRPr lang="en-US" dirty="0" smtClean="0"/>
          </a:p>
          <a:p>
            <a:r>
              <a:rPr lang="en-US" dirty="0" smtClean="0"/>
              <a:t>When do you get external genitalia defects?</a:t>
            </a:r>
          </a:p>
          <a:p>
            <a:pPr lvl="1"/>
            <a:r>
              <a:rPr lang="en-US" dirty="0" smtClean="0"/>
              <a:t>Week 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 Layers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ectodermal defect can occur in week 3?</a:t>
            </a:r>
          </a:p>
          <a:p>
            <a:pPr lvl="1"/>
            <a:r>
              <a:rPr lang="en-US" dirty="0" smtClean="0"/>
              <a:t>Spina bifida</a:t>
            </a:r>
          </a:p>
          <a:p>
            <a:r>
              <a:rPr lang="en-US" dirty="0" smtClean="0"/>
              <a:t>What type of ectodermal dysplasia is associated with failure of neural crest cell migration?</a:t>
            </a:r>
          </a:p>
          <a:p>
            <a:pPr lvl="1"/>
            <a:r>
              <a:rPr lang="en-US" dirty="0" smtClean="0"/>
              <a:t>Hirschsprung </a:t>
            </a:r>
            <a:r>
              <a:rPr lang="en-US" dirty="0" smtClean="0"/>
              <a:t>disease, </a:t>
            </a:r>
            <a:r>
              <a:rPr lang="en-US" dirty="0" err="1" smtClean="0"/>
              <a:t>Wardenberg</a:t>
            </a:r>
            <a:r>
              <a:rPr lang="en-US" dirty="0" smtClean="0"/>
              <a:t> disease, Neurofibromatosis 1, </a:t>
            </a:r>
            <a:r>
              <a:rPr lang="en-US" smtClean="0"/>
              <a:t>CATCH22/DiGeorge syndrome.</a:t>
            </a:r>
            <a:endParaRPr lang="en-US" dirty="0" smtClean="0"/>
          </a:p>
          <a:p>
            <a:r>
              <a:rPr lang="en-US" dirty="0" smtClean="0"/>
              <a:t>What mesodermal defects can occur?</a:t>
            </a:r>
          </a:p>
          <a:p>
            <a:pPr lvl="1"/>
            <a:r>
              <a:rPr lang="en-US" dirty="0" smtClean="0"/>
              <a:t>VACTERL</a:t>
            </a:r>
          </a:p>
          <a:p>
            <a:r>
              <a:rPr lang="en-US" dirty="0" smtClean="0"/>
              <a:t>What extraembryonic structures contain endoderm?</a:t>
            </a:r>
          </a:p>
          <a:p>
            <a:pPr lvl="1"/>
            <a:r>
              <a:rPr lang="en-US" dirty="0" smtClean="0"/>
              <a:t>Yolk sac and Allantois, with mesoderm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forms the interventricular septum?</a:t>
            </a:r>
          </a:p>
          <a:p>
            <a:pPr lvl="1"/>
            <a:r>
              <a:rPr lang="en-US" dirty="0" smtClean="0"/>
              <a:t>The muscular and membranous </a:t>
            </a:r>
            <a:r>
              <a:rPr lang="en-US" dirty="0" smtClean="0"/>
              <a:t>septa.</a:t>
            </a:r>
            <a:endParaRPr lang="en-US" dirty="0" smtClean="0"/>
          </a:p>
          <a:p>
            <a:r>
              <a:rPr lang="en-US" dirty="0" smtClean="0"/>
              <a:t>When is the foramen ovale developed?</a:t>
            </a:r>
          </a:p>
          <a:p>
            <a:pPr lvl="1"/>
            <a:r>
              <a:rPr lang="en-US" dirty="0" smtClean="0"/>
              <a:t>By week 9</a:t>
            </a:r>
          </a:p>
          <a:p>
            <a:r>
              <a:rPr lang="en-US" dirty="0" smtClean="0"/>
              <a:t>What is the Tetralogy of Fallot?</a:t>
            </a:r>
          </a:p>
          <a:p>
            <a:pPr lvl="1"/>
            <a:r>
              <a:rPr lang="en-US" dirty="0" smtClean="0"/>
              <a:t>A quintet of defects that center around a VSD and a PDA: overriding aorta, pulmonic stenosis, pulmonary hypertension.</a:t>
            </a:r>
          </a:p>
          <a:p>
            <a:r>
              <a:rPr lang="en-US" dirty="0" smtClean="0"/>
              <a:t>When would a PDA save the life of a child?</a:t>
            </a:r>
          </a:p>
          <a:p>
            <a:pPr lvl="1"/>
            <a:r>
              <a:rPr lang="en-US" dirty="0" smtClean="0"/>
              <a:t>When they have transposition of the great vessels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What's so bad about a congenital diaphragmatic hernia and how does this affect treatment?</a:t>
            </a:r>
          </a:p>
          <a:p>
            <a:pPr lvl="1"/>
            <a:r>
              <a:rPr lang="en-US" dirty="0" smtClean="0"/>
              <a:t>Prevents  complete formation of lungs and heart (hypoplasia of thoracic organs) and is fatal at birth unless surgery is performed in utero.</a:t>
            </a:r>
          </a:p>
          <a:p>
            <a:r>
              <a:rPr lang="en-US" dirty="0" smtClean="0"/>
              <a:t>When do the diaphragm and lung buds first form?</a:t>
            </a:r>
          </a:p>
          <a:p>
            <a:pPr lvl="1"/>
            <a:r>
              <a:rPr lang="en-US" dirty="0" smtClean="0"/>
              <a:t>Week 4</a:t>
            </a:r>
          </a:p>
          <a:p>
            <a:r>
              <a:rPr lang="en-US" dirty="0" smtClean="0"/>
              <a:t>Why do premies often experience respiratory distress?</a:t>
            </a:r>
          </a:p>
          <a:p>
            <a:pPr lvl="1"/>
            <a:r>
              <a:rPr lang="en-US" dirty="0" smtClean="0"/>
              <a:t>Failure of surfactant production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Gastrointestinal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are the rotations that the gut must complete and what happens if they don’t rotate correctly?</a:t>
            </a:r>
          </a:p>
          <a:p>
            <a:pPr lvl="1"/>
            <a:r>
              <a:rPr lang="en-US" dirty="0" smtClean="0"/>
              <a:t>90 </a:t>
            </a:r>
            <a:r>
              <a:rPr lang="en-US" dirty="0" smtClean="0"/>
              <a:t>counterclockwise </a:t>
            </a:r>
            <a:r>
              <a:rPr lang="en-US" dirty="0" smtClean="0"/>
              <a:t>followed by 180 counterclockwise or they get volvulus and can rupture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is annular pancreas?</a:t>
            </a:r>
          </a:p>
          <a:p>
            <a:pPr lvl="1"/>
            <a:r>
              <a:rPr lang="en-US" dirty="0" smtClean="0"/>
              <a:t>Pancreas wrapped around the duodenum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are the three arteries of the GI tract from stomach to colon?</a:t>
            </a:r>
          </a:p>
          <a:p>
            <a:pPr lvl="1"/>
            <a:r>
              <a:rPr lang="en-US" dirty="0" smtClean="0"/>
              <a:t>Celiac, S. mesenteric, I. mesenteric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Genitourinary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Urachal fistula can result in what unfortunate occurrence in XY’s?</a:t>
            </a:r>
          </a:p>
          <a:p>
            <a:pPr lvl="1"/>
            <a:r>
              <a:rPr lang="en-US" dirty="0" smtClean="0"/>
              <a:t>Failure of penis formation</a:t>
            </a:r>
          </a:p>
          <a:p>
            <a:r>
              <a:rPr lang="en-US" dirty="0" smtClean="0"/>
              <a:t>What germ layer forms the gonads and internal genitalia?</a:t>
            </a:r>
          </a:p>
          <a:p>
            <a:pPr lvl="1"/>
            <a:r>
              <a:rPr lang="en-US" dirty="0" smtClean="0"/>
              <a:t>Intermediate mesoderm</a:t>
            </a:r>
          </a:p>
          <a:p>
            <a:r>
              <a:rPr lang="en-US" dirty="0" smtClean="0"/>
              <a:t>What is pseudohermaphroditism?</a:t>
            </a:r>
          </a:p>
          <a:p>
            <a:pPr lvl="1"/>
            <a:r>
              <a:rPr lang="en-US" dirty="0" smtClean="0"/>
              <a:t>Phenotype(external) doesn’t match gonads (internal)</a:t>
            </a:r>
          </a:p>
          <a:p>
            <a:r>
              <a:rPr lang="en-US" dirty="0" smtClean="0"/>
              <a:t>Name 5 causes of pseudohermaphroditism?</a:t>
            </a:r>
          </a:p>
          <a:p>
            <a:pPr lvl="1"/>
            <a:r>
              <a:rPr lang="en-US" dirty="0" smtClean="0"/>
              <a:t>5a reductase deficiency, mosiacism, CAH, androgen insensitivity, MIF resistance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Neurological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holoprosencephaly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Cyclops disease</a:t>
            </a:r>
          </a:p>
          <a:p>
            <a:r>
              <a:rPr lang="en-US" dirty="0" smtClean="0"/>
              <a:t>Name 3 eye defects.</a:t>
            </a:r>
          </a:p>
          <a:p>
            <a:pPr lvl="1"/>
            <a:r>
              <a:rPr lang="en-US" dirty="0" smtClean="0"/>
              <a:t>Aniridia: no iris</a:t>
            </a:r>
          </a:p>
          <a:p>
            <a:pPr lvl="1"/>
            <a:r>
              <a:rPr lang="en-US" dirty="0" err="1" smtClean="0"/>
              <a:t>Anopthalmia</a:t>
            </a:r>
            <a:r>
              <a:rPr lang="en-US" dirty="0" smtClean="0"/>
              <a:t>: no eye</a:t>
            </a:r>
          </a:p>
          <a:p>
            <a:pPr lvl="1"/>
            <a:r>
              <a:rPr lang="en-US" dirty="0" smtClean="0"/>
              <a:t>Aphakia: no lens</a:t>
            </a:r>
          </a:p>
          <a:p>
            <a:pPr lvl="1"/>
            <a:r>
              <a:rPr lang="en-US" dirty="0" smtClean="0"/>
              <a:t>Coloboma: pupil transverses iris.</a:t>
            </a:r>
          </a:p>
          <a:p>
            <a:r>
              <a:rPr lang="en-US" dirty="0" smtClean="0"/>
              <a:t>What is </a:t>
            </a:r>
            <a:r>
              <a:rPr lang="en-US" dirty="0" err="1" smtClean="0"/>
              <a:t>craniostenosis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Abnormal fusion of cranial sutures: weird shaped head.</a:t>
            </a:r>
          </a:p>
          <a:p>
            <a:r>
              <a:rPr lang="en-US" dirty="0" smtClean="0"/>
              <a:t>Name two types of hearing loss.</a:t>
            </a:r>
          </a:p>
          <a:p>
            <a:pPr lvl="1"/>
            <a:r>
              <a:rPr lang="en-US" dirty="0" smtClean="0"/>
              <a:t>Sensorineural (CNS/CN defect)</a:t>
            </a:r>
          </a:p>
          <a:p>
            <a:pPr lvl="1"/>
            <a:r>
              <a:rPr lang="en-US" dirty="0" smtClean="0"/>
              <a:t>Conductive(outer/middle ear defect</a:t>
            </a:r>
            <a:r>
              <a:rPr lang="en-US" dirty="0" smtClean="0">
                <a:sym typeface="Wingdings" pitchFamily="2" charset="2"/>
              </a:rPr>
              <a:t> can be BA defect)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Branchial Arches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What does branchial arch one develop into?</a:t>
            </a:r>
          </a:p>
          <a:p>
            <a:pPr lvl="1"/>
            <a:r>
              <a:rPr lang="en-US" dirty="0" smtClean="0"/>
              <a:t>Incus, malleus, middle ear</a:t>
            </a:r>
          </a:p>
          <a:p>
            <a:r>
              <a:rPr lang="en-US" dirty="0" smtClean="0"/>
              <a:t>What nerve innervates it?</a:t>
            </a:r>
          </a:p>
          <a:p>
            <a:pPr lvl="1"/>
            <a:r>
              <a:rPr lang="en-US" dirty="0" smtClean="0"/>
              <a:t>CN V</a:t>
            </a:r>
          </a:p>
          <a:p>
            <a:r>
              <a:rPr lang="en-US" dirty="0" smtClean="0"/>
              <a:t>BA2?</a:t>
            </a:r>
          </a:p>
          <a:p>
            <a:pPr lvl="1"/>
            <a:r>
              <a:rPr lang="en-US" dirty="0" smtClean="0"/>
              <a:t>Stapes, palatine tonsil</a:t>
            </a:r>
          </a:p>
          <a:p>
            <a:r>
              <a:rPr lang="en-US" dirty="0" smtClean="0"/>
              <a:t>What nerve innervates it?</a:t>
            </a:r>
          </a:p>
          <a:p>
            <a:pPr lvl="1"/>
            <a:r>
              <a:rPr lang="en-US" dirty="0" smtClean="0"/>
              <a:t>CN VII</a:t>
            </a:r>
          </a:p>
          <a:p>
            <a:r>
              <a:rPr lang="en-US" dirty="0" smtClean="0"/>
              <a:t>BA3?</a:t>
            </a:r>
          </a:p>
          <a:p>
            <a:pPr lvl="1"/>
            <a:r>
              <a:rPr lang="en-US" dirty="0" smtClean="0"/>
              <a:t>Inferior parathyroid glands and thymus</a:t>
            </a:r>
          </a:p>
          <a:p>
            <a:r>
              <a:rPr lang="en-US" dirty="0" smtClean="0"/>
              <a:t>What nerve innervates it?</a:t>
            </a:r>
          </a:p>
          <a:p>
            <a:pPr lvl="1"/>
            <a:r>
              <a:rPr lang="en-US" dirty="0" smtClean="0"/>
              <a:t>CN IX</a:t>
            </a:r>
          </a:p>
          <a:p>
            <a:r>
              <a:rPr lang="en-US" dirty="0" smtClean="0"/>
              <a:t>BA4?</a:t>
            </a:r>
          </a:p>
          <a:p>
            <a:pPr lvl="1"/>
            <a:r>
              <a:rPr lang="en-US" dirty="0" smtClean="0"/>
              <a:t>Superior parathyroid glands and </a:t>
            </a:r>
            <a:r>
              <a:rPr lang="en-US" dirty="0" err="1" smtClean="0"/>
              <a:t>thryroid</a:t>
            </a:r>
            <a:r>
              <a:rPr lang="en-US" dirty="0" smtClean="0"/>
              <a:t> C cells</a:t>
            </a:r>
          </a:p>
          <a:p>
            <a:r>
              <a:rPr lang="en-US" dirty="0" smtClean="0"/>
              <a:t>What nerve innervates it?</a:t>
            </a:r>
          </a:p>
          <a:p>
            <a:pPr lvl="1"/>
            <a:r>
              <a:rPr lang="en-US" dirty="0" smtClean="0"/>
              <a:t>CN X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Musculoskeletal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nerves innervate the tongue?</a:t>
            </a:r>
          </a:p>
          <a:p>
            <a:pPr lvl="1"/>
            <a:r>
              <a:rPr lang="en-US" dirty="0" smtClean="0"/>
              <a:t>CN V3, VII, IX, XII</a:t>
            </a:r>
          </a:p>
          <a:p>
            <a:r>
              <a:rPr lang="en-US" dirty="0" smtClean="0"/>
              <a:t>What genes cause limb patterning?</a:t>
            </a:r>
          </a:p>
          <a:p>
            <a:pPr lvl="1"/>
            <a:r>
              <a:rPr lang="en-US" dirty="0" smtClean="0"/>
              <a:t>Homeobox, Shh</a:t>
            </a:r>
          </a:p>
          <a:p>
            <a:r>
              <a:rPr lang="en-US" dirty="0" smtClean="0"/>
              <a:t>When do the limbs bud?</a:t>
            </a:r>
          </a:p>
          <a:p>
            <a:pPr lvl="1"/>
            <a:r>
              <a:rPr lang="en-US" dirty="0" smtClean="0"/>
              <a:t>Wk 4</a:t>
            </a:r>
          </a:p>
          <a:p>
            <a:r>
              <a:rPr lang="en-US" dirty="0" smtClean="0"/>
              <a:t>What do you call it when the limbs form wrong?</a:t>
            </a:r>
          </a:p>
          <a:p>
            <a:pPr lvl="1"/>
            <a:r>
              <a:rPr lang="en-US" dirty="0" smtClean="0"/>
              <a:t>Amelia (no limb), Phoco/Meromelia (short limb)</a:t>
            </a:r>
          </a:p>
          <a:p>
            <a:pPr lvl="1"/>
            <a:r>
              <a:rPr lang="en-US" dirty="0" smtClean="0"/>
              <a:t>Syn/Polydactyly(extra digits)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Teratogens/Genetics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Describe </a:t>
            </a:r>
            <a:r>
              <a:rPr lang="en-US" dirty="0" smtClean="0"/>
              <a:t>Imprinting</a:t>
            </a:r>
          </a:p>
          <a:p>
            <a:pPr lvl="1"/>
            <a:r>
              <a:rPr lang="en-US" dirty="0" smtClean="0"/>
              <a:t>Father’s loss of allele has a different effect than mother’s allele loss, due to differential methylation.</a:t>
            </a:r>
            <a:endParaRPr lang="en-US" dirty="0" smtClean="0"/>
          </a:p>
          <a:p>
            <a:r>
              <a:rPr lang="en-US" dirty="0" smtClean="0"/>
              <a:t>Name 5 drugs that cause congenital defects</a:t>
            </a:r>
          </a:p>
          <a:p>
            <a:pPr lvl="1"/>
            <a:r>
              <a:rPr lang="en-US" dirty="0" smtClean="0"/>
              <a:t>Lithium-Ebstein anomaly</a:t>
            </a:r>
          </a:p>
          <a:p>
            <a:pPr lvl="1"/>
            <a:r>
              <a:rPr lang="en-US" dirty="0" smtClean="0"/>
              <a:t>ACE inhibitors</a:t>
            </a:r>
          </a:p>
          <a:p>
            <a:pPr lvl="1"/>
            <a:r>
              <a:rPr lang="en-US" dirty="0" smtClean="0"/>
              <a:t>Warfarin</a:t>
            </a:r>
          </a:p>
          <a:p>
            <a:r>
              <a:rPr lang="en-US" dirty="0" smtClean="0"/>
              <a:t>What's a difference in the surroundings of monozygotic twins v. dizygotic twins?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is uniparental disomy?</a:t>
            </a:r>
          </a:p>
          <a:p>
            <a:pPr lvl="1"/>
            <a:r>
              <a:rPr lang="en-US" dirty="0" smtClean="0"/>
              <a:t>Getting two alleles from one parent and none from the other.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82929" cy="682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963398"/>
            <a:ext cx="3810000" cy="289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514600" y="990600"/>
            <a:ext cx="1295400" cy="457200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971800" y="1524000"/>
            <a:ext cx="1219200" cy="609600"/>
          </a:xfrm>
          <a:prstGeom prst="ellipse">
            <a:avLst/>
          </a:prstGeom>
          <a:solidFill>
            <a:srgbClr val="FFC000">
              <a:alpha val="2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657600" y="2286000"/>
            <a:ext cx="990600" cy="685800"/>
          </a:xfrm>
          <a:prstGeom prst="ellipse">
            <a:avLst/>
          </a:prstGeom>
          <a:solidFill>
            <a:srgbClr val="FFC000">
              <a:alpha val="36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048000" y="5334000"/>
            <a:ext cx="2438400" cy="762000"/>
          </a:xfrm>
          <a:prstGeom prst="ellipse">
            <a:avLst/>
          </a:prstGeom>
          <a:solidFill>
            <a:srgbClr val="FFC000">
              <a:alpha val="29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486400" y="4038600"/>
            <a:ext cx="3657600" cy="2819400"/>
          </a:xfrm>
          <a:prstGeom prst="ellipse">
            <a:avLst/>
          </a:prstGeom>
          <a:solidFill>
            <a:srgbClr val="FFC000">
              <a:alpha val="2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4572000" y="6019800"/>
            <a:ext cx="1295400" cy="228600"/>
          </a:xfrm>
          <a:prstGeom prst="righ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Bent Arrow 11"/>
          <p:cNvSpPr/>
          <p:nvPr/>
        </p:nvSpPr>
        <p:spPr>
          <a:xfrm rot="10800000">
            <a:off x="990600" y="5943600"/>
            <a:ext cx="2819400" cy="457200"/>
          </a:xfrm>
          <a:prstGeom prst="ben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2400" y="5943600"/>
            <a:ext cx="1143000" cy="762000"/>
          </a:xfrm>
          <a:prstGeom prst="ellipse">
            <a:avLst/>
          </a:prstGeom>
          <a:solidFill>
            <a:srgbClr val="FFC000">
              <a:alpha val="3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urved Left Arrow 13"/>
          <p:cNvSpPr/>
          <p:nvPr/>
        </p:nvSpPr>
        <p:spPr>
          <a:xfrm>
            <a:off x="4495800" y="2590800"/>
            <a:ext cx="685800" cy="2971800"/>
          </a:xfrm>
          <a:prstGeom prst="curvedLef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152400"/>
            <a:ext cx="3733800" cy="369331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Note: while this chart from the NIH has the yolk sac and amniotic ectoderm arising early, the boards books and Dr. Darnell want you to think about their derivation as follows: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3"/>
                </a:solidFill>
              </a:rPr>
              <a:t>Yolk sac: </a:t>
            </a:r>
            <a:r>
              <a:rPr lang="en-US" dirty="0" smtClean="0">
                <a:solidFill>
                  <a:srgbClr val="FFC000"/>
                </a:solidFill>
              </a:rPr>
              <a:t>endoderm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chemeClr val="accent3"/>
                </a:solidFill>
              </a:rPr>
              <a:t>and </a:t>
            </a:r>
            <a:r>
              <a:rPr lang="en-US" dirty="0" smtClean="0">
                <a:solidFill>
                  <a:srgbClr val="C00000"/>
                </a:solidFill>
              </a:rPr>
              <a:t>mesoderm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Amnion: </a:t>
            </a:r>
            <a:r>
              <a:rPr lang="en-US" dirty="0" smtClean="0">
                <a:solidFill>
                  <a:srgbClr val="00B050"/>
                </a:solidFill>
              </a:rPr>
              <a:t>ectoderm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chemeClr val="accent3"/>
                </a:solidFill>
              </a:rPr>
              <a:t>and </a:t>
            </a:r>
            <a:r>
              <a:rPr lang="en-US" dirty="0" smtClean="0">
                <a:solidFill>
                  <a:srgbClr val="C00000"/>
                </a:solidFill>
              </a:rPr>
              <a:t>mesoderm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Presumably the extraembryonic germ layers later gain mesoderm.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19800"/>
            <a:ext cx="8229600" cy="4389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0" y="1981200"/>
            <a:ext cx="9144000" cy="2362200"/>
          </a:xfrm>
          <a:prstGeom prst="irregularSeal2">
            <a:avLst/>
          </a:prstGeom>
          <a:solidFill>
            <a:srgbClr val="FFC000">
              <a:alpha val="8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Yay! You are done with Embryo!!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Podcast and ppt.</a:t>
            </a:r>
          </a:p>
          <a:p>
            <a:r>
              <a:rPr lang="en-US" dirty="0" smtClean="0"/>
              <a:t>First Aid</a:t>
            </a:r>
          </a:p>
          <a:p>
            <a:r>
              <a:rPr lang="en-US" dirty="0" smtClean="0"/>
              <a:t>Wikipedia</a:t>
            </a:r>
          </a:p>
          <a:p>
            <a:r>
              <a:rPr lang="en-US" dirty="0" smtClean="0"/>
              <a:t>Kaplan embryology</a:t>
            </a:r>
          </a:p>
          <a:p>
            <a:r>
              <a:rPr lang="en-US" dirty="0" smtClean="0">
                <a:hlinkClick r:id="rId2"/>
              </a:rPr>
              <a:t>http://amazingbeauty.org/embUNC/embUNC-heart.html</a:t>
            </a:r>
            <a:r>
              <a:rPr lang="en-US" dirty="0" smtClean="0"/>
              <a:t> (great embryo of the heart animations)</a:t>
            </a:r>
          </a:p>
          <a:p>
            <a:r>
              <a:rPr lang="en-US" dirty="0" smtClean="0">
                <a:hlinkClick r:id="rId3"/>
              </a:rPr>
              <a:t>http://www.med.unc.edu/embryo_images/unit-welcome/welcome_htms/contents.htm</a:t>
            </a:r>
            <a:r>
              <a:rPr lang="en-US" dirty="0" smtClean="0"/>
              <a:t> (images of all body system formation)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 Layers: </a:t>
            </a:r>
            <a:r>
              <a:rPr lang="en-US" dirty="0" smtClean="0">
                <a:solidFill>
                  <a:srgbClr val="00B050"/>
                </a:solidFill>
              </a:rPr>
              <a:t>Ectoderm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Ectoderm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Surface ectoderm</a:t>
            </a:r>
          </a:p>
          <a:p>
            <a:pPr lvl="2"/>
            <a:r>
              <a:rPr lang="en-US" dirty="0" smtClean="0"/>
              <a:t>Epidermis, epithelia of (skin, ear, eye and nose),hair and nails, lens of eye, enamel of teeth</a:t>
            </a:r>
          </a:p>
          <a:p>
            <a:pPr lvl="2"/>
            <a:r>
              <a:rPr lang="en-US" dirty="0" smtClean="0"/>
              <a:t>Adenohypophysis, mammary glands, sweat glands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Neuroectoderm (Neural tube)</a:t>
            </a:r>
          </a:p>
          <a:p>
            <a:pPr lvl="2"/>
            <a:r>
              <a:rPr lang="en-US" dirty="0" smtClean="0"/>
              <a:t>CNS neurons, oligodendrocytes, astrocytes, ependymal cells</a:t>
            </a:r>
          </a:p>
          <a:p>
            <a:pPr lvl="2"/>
            <a:r>
              <a:rPr lang="en-US" dirty="0" smtClean="0"/>
              <a:t>Neurohypophysis, pineal gland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Neural crest cells (also included initially in neuroectoderm)</a:t>
            </a:r>
          </a:p>
          <a:p>
            <a:pPr lvl="2"/>
            <a:r>
              <a:rPr lang="en-US" dirty="0" smtClean="0"/>
              <a:t>Autonomic (SNS/PNS) NS, dorsal root ganglia, Schwann cells</a:t>
            </a:r>
          </a:p>
          <a:p>
            <a:pPr lvl="2"/>
            <a:r>
              <a:rPr lang="en-US" dirty="0" smtClean="0"/>
              <a:t>Odontoblasts (dentin and pulp of teeth), parafollicular  C cells of the thyroid</a:t>
            </a:r>
          </a:p>
          <a:p>
            <a:pPr lvl="2"/>
            <a:r>
              <a:rPr lang="en-US" dirty="0" smtClean="0"/>
              <a:t>Melanocytes, adrenal medulla chromaffin + enterochromaffin cells</a:t>
            </a:r>
          </a:p>
          <a:p>
            <a:pPr lvl="2"/>
            <a:r>
              <a:rPr lang="en-US" dirty="0" smtClean="0"/>
              <a:t>Pia and arachnoid mater, </a:t>
            </a:r>
            <a:r>
              <a:rPr lang="en-US" dirty="0" smtClean="0">
                <a:solidFill>
                  <a:srgbClr val="C00000"/>
                </a:solidFill>
              </a:rPr>
              <a:t>skull bones except for the occiput</a:t>
            </a:r>
            <a:r>
              <a:rPr lang="en-US" dirty="0" smtClean="0"/>
              <a:t>, laryngeal cartilage</a:t>
            </a:r>
          </a:p>
          <a:p>
            <a:pPr lvl="2"/>
            <a:r>
              <a:rPr lang="en-US" dirty="0" smtClean="0"/>
              <a:t>Septum of truncus arteriosus that forms part of the ascending aorta and pulmonary trunk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Germ Layers: </a:t>
            </a:r>
            <a:r>
              <a:rPr lang="en-US" dirty="0" smtClean="0">
                <a:solidFill>
                  <a:srgbClr val="C00000"/>
                </a:solidFill>
              </a:rPr>
              <a:t>Meso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FFC000"/>
                </a:solidFill>
              </a:rPr>
              <a:t>Endoderm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Mesoderm</a:t>
            </a:r>
          </a:p>
          <a:p>
            <a:pPr lvl="1"/>
            <a:r>
              <a:rPr lang="en-US" dirty="0" smtClean="0"/>
              <a:t>Dura mater, CT: perineal body, serous epithelia, blood vessels, lymphatics, blood, spleen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Somites</a:t>
            </a:r>
            <a:r>
              <a:rPr lang="en-US" dirty="0" smtClean="0"/>
              <a:t>, muscle, bone, heart, kidneys, adrenal cortex, gonads</a:t>
            </a:r>
          </a:p>
          <a:p>
            <a:pPr lvl="1"/>
            <a:r>
              <a:rPr lang="en-US" dirty="0" smtClean="0"/>
              <a:t>Notochord (induces neuroectoderm formation from surrounding ectoderm)</a:t>
            </a:r>
          </a:p>
          <a:p>
            <a:pPr lvl="1"/>
            <a:r>
              <a:rPr lang="en-US" dirty="0" smtClean="0"/>
              <a:t>Extraembryonic membranes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Endoderm (GI tract/gut tube-pharynx, esophagus, stomach, sml and large intestines, cloaca)</a:t>
            </a:r>
          </a:p>
          <a:p>
            <a:pPr lvl="1"/>
            <a:r>
              <a:rPr lang="en-US" dirty="0" smtClean="0"/>
              <a:t>Lungs, liver, pancreas, thymus, parathyroid, thyroid follicular cells, lining of inner ear</a:t>
            </a:r>
          </a:p>
          <a:p>
            <a:pPr lvl="1"/>
            <a:r>
              <a:rPr lang="en-US" dirty="0" smtClean="0"/>
              <a:t>Lining of yolk sac and allantois</a:t>
            </a:r>
          </a:p>
          <a:p>
            <a:pPr lvl="2"/>
            <a:r>
              <a:rPr lang="en-US" dirty="0" smtClean="0"/>
              <a:t>Yolk sac remnant –vitelline duct, Meckel’s diverticulum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Extraembryonic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Chorion and Amnion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Ectoderm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Mesoderm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Yolk Sac and Allantois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Mesoderm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endoderm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 Layer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Mesoderm defects: (VACTERL)</a:t>
            </a:r>
          </a:p>
          <a:p>
            <a:pPr lvl="1"/>
            <a:r>
              <a:rPr lang="en-US" dirty="0" smtClean="0"/>
              <a:t>Defects: vertebral, anal atresia, cardiac, tracheo-esophageal fistula, renal, limb defects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Ectoderm defects:  hypophoic  ectodermal dysplasia syndrome</a:t>
            </a:r>
          </a:p>
          <a:p>
            <a:pPr lvl="1"/>
            <a:r>
              <a:rPr lang="en-US" dirty="0" smtClean="0"/>
              <a:t>Neural crest cell (usually migration) defects:</a:t>
            </a:r>
          </a:p>
          <a:p>
            <a:pPr lvl="2"/>
            <a:r>
              <a:rPr lang="en-US" dirty="0" smtClean="0"/>
              <a:t>DiGeorge Syndrome/CATCH22/22q11 syndromes</a:t>
            </a:r>
          </a:p>
          <a:p>
            <a:pPr lvl="3"/>
            <a:r>
              <a:rPr lang="en-US" dirty="0" smtClean="0"/>
              <a:t>VSDs, defect in NC truncus arteriosus septation</a:t>
            </a:r>
          </a:p>
          <a:p>
            <a:pPr lvl="2"/>
            <a:r>
              <a:rPr lang="en-US" dirty="0" smtClean="0"/>
              <a:t>Neurofibromatosis Type 1 (NF1 gene, ch17)</a:t>
            </a:r>
          </a:p>
          <a:p>
            <a:pPr lvl="3"/>
            <a:r>
              <a:rPr lang="en-US" dirty="0" smtClean="0"/>
              <a:t>Café au lait spots associated with PNS tumors</a:t>
            </a:r>
          </a:p>
          <a:p>
            <a:pPr lvl="3"/>
            <a:r>
              <a:rPr lang="en-US" dirty="0" smtClean="0"/>
              <a:t>Pheochromocytomas </a:t>
            </a:r>
          </a:p>
          <a:p>
            <a:pPr lvl="2"/>
            <a:r>
              <a:rPr lang="en-US" dirty="0" smtClean="0"/>
              <a:t>Hirshsprung’s disease</a:t>
            </a:r>
          </a:p>
          <a:p>
            <a:pPr lvl="3"/>
            <a:r>
              <a:rPr lang="en-US" dirty="0" smtClean="0"/>
              <a:t>Lack of neurons in colon, digestive defects</a:t>
            </a:r>
          </a:p>
          <a:p>
            <a:pPr lvl="2"/>
            <a:r>
              <a:rPr lang="en-US" dirty="0" smtClean="0"/>
              <a:t>Wardenburg syndrome</a:t>
            </a:r>
          </a:p>
          <a:p>
            <a:pPr lvl="3"/>
            <a:r>
              <a:rPr lang="en-US" dirty="0" smtClean="0"/>
              <a:t>Sensory neural deafness with GI defects (Hirshsprungs +)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 Layers Quiz 1 of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bilaminar disk epiblast differentiates into what embryonic germ layers?</a:t>
            </a:r>
          </a:p>
          <a:p>
            <a:pPr lvl="1"/>
            <a:r>
              <a:rPr lang="en-US" dirty="0" smtClean="0"/>
              <a:t>Ecto, meso, endoderm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hypoblast differentiates into what?</a:t>
            </a:r>
          </a:p>
          <a:p>
            <a:pPr lvl="1"/>
            <a:r>
              <a:rPr lang="en-US" dirty="0" smtClean="0"/>
              <a:t>Extraembryonic endoderm, which becomes part of the yolk sac.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yolk sac is made of hypoblast extraembryonic endoderm and what other germ layer?</a:t>
            </a:r>
          </a:p>
          <a:p>
            <a:pPr lvl="1"/>
            <a:r>
              <a:rPr lang="en-US" dirty="0" smtClean="0"/>
              <a:t>Mesoderm.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 Layers Quiz 2 of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allantois is derived from what?</a:t>
            </a:r>
          </a:p>
          <a:p>
            <a:pPr lvl="1"/>
            <a:r>
              <a:rPr lang="en-US" dirty="0" smtClean="0"/>
              <a:t>Mesoderm and endoderm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Amnion is derived from which two germ layers?</a:t>
            </a:r>
          </a:p>
          <a:p>
            <a:pPr lvl="1"/>
            <a:r>
              <a:rPr lang="en-US" dirty="0" smtClean="0"/>
              <a:t>Mesoderm and extraembryonal ectoderm.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Chorion is derived from which two germ layers?</a:t>
            </a:r>
          </a:p>
          <a:p>
            <a:pPr lvl="1"/>
            <a:r>
              <a:rPr lang="en-US" dirty="0" smtClean="0"/>
              <a:t>Mesoderm and ectoderm.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are the three divisions of the embryonic ectoderm?</a:t>
            </a:r>
          </a:p>
          <a:p>
            <a:pPr lvl="1"/>
            <a:r>
              <a:rPr lang="en-US" dirty="0" smtClean="0"/>
              <a:t>Surface, neuroectoderm and neural crest cells.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Germ Layers Quiz 3 of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Name five things derived from surface ectoderm?</a:t>
            </a:r>
          </a:p>
          <a:p>
            <a:pPr lvl="1"/>
            <a:r>
              <a:rPr lang="en-US" dirty="0" smtClean="0"/>
              <a:t>Skin, teeth enamel, hair and nails, eye lens</a:t>
            </a:r>
          </a:p>
          <a:p>
            <a:pPr lvl="1"/>
            <a:r>
              <a:rPr lang="en-US" dirty="0" smtClean="0"/>
              <a:t>Adenohypophysis and glands (mammary and sweat)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From neuroectoderm?</a:t>
            </a:r>
          </a:p>
          <a:p>
            <a:pPr lvl="1"/>
            <a:r>
              <a:rPr lang="en-US" dirty="0" smtClean="0"/>
              <a:t>CNS: neurons, glia, ependymal cells, oligodendrocytes, pineal gland, neurohypophysis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From neural crest cells?</a:t>
            </a:r>
          </a:p>
          <a:p>
            <a:pPr lvl="1"/>
            <a:r>
              <a:rPr lang="en-US" dirty="0" smtClean="0"/>
              <a:t>Peripheral nervous system: ganglia, neurons and Schwann cells</a:t>
            </a:r>
          </a:p>
          <a:p>
            <a:pPr lvl="1"/>
            <a:r>
              <a:rPr lang="en-US" dirty="0" smtClean="0"/>
              <a:t>Bones and membranes of the skull: pia, arachnoid mater (all except dura and the occiput bone)</a:t>
            </a:r>
          </a:p>
          <a:p>
            <a:pPr lvl="1"/>
            <a:r>
              <a:rPr lang="en-US" dirty="0" smtClean="0"/>
              <a:t>Septum of truncus arteriosus (separates pulmonary trunk from aorta</a:t>
            </a:r>
          </a:p>
          <a:p>
            <a:pPr lvl="1"/>
            <a:r>
              <a:rPr lang="en-US" dirty="0" smtClean="0"/>
              <a:t>Parafollicular  C cells of the thyroid</a:t>
            </a:r>
          </a:p>
          <a:p>
            <a:pPr lvl="1"/>
            <a:r>
              <a:rPr lang="en-US" dirty="0" smtClean="0"/>
              <a:t>Odontoblasts: dentin and pulp of the teeth</a:t>
            </a:r>
          </a:p>
          <a:p>
            <a:pPr lvl="1"/>
            <a:r>
              <a:rPr lang="en-US" dirty="0" smtClean="0"/>
              <a:t>Adrenal medulla chromaffin cells</a:t>
            </a:r>
          </a:p>
          <a:p>
            <a:pPr lvl="1"/>
            <a:r>
              <a:rPr lang="en-US" dirty="0" smtClean="0"/>
              <a:t>Enterocromaffin cells</a:t>
            </a:r>
          </a:p>
          <a:p>
            <a:pPr lvl="1"/>
            <a:r>
              <a:rPr lang="en-US" dirty="0" smtClean="0"/>
              <a:t>Melanocytes of the skin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 Layers Quiz 4 of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Name at least 5 things that are derived from mesoderm.</a:t>
            </a:r>
          </a:p>
          <a:p>
            <a:pPr lvl="1"/>
            <a:r>
              <a:rPr lang="en-US" dirty="0" smtClean="0"/>
              <a:t>Bones, muscle, connective tissue, adrenal cortex, spleen, blood vessels, heart, kidneys, serous epithelia, gonads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Name 5 things derived from endoderm.</a:t>
            </a:r>
          </a:p>
          <a:p>
            <a:pPr lvl="1"/>
            <a:r>
              <a:rPr lang="en-US" dirty="0" smtClean="0"/>
              <a:t>Lung, pancreas, GI tract, thymus, inner ear lining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germ layer is associated with VACTERL?</a:t>
            </a:r>
          </a:p>
          <a:p>
            <a:pPr lvl="1"/>
            <a:r>
              <a:rPr lang="en-US" dirty="0" smtClean="0"/>
              <a:t>Mesoderm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Timeline: 0 to 3 weeks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Day 0 to wk 3: all or none phase</a:t>
            </a:r>
          </a:p>
          <a:p>
            <a:pPr lvl="1"/>
            <a:r>
              <a:rPr lang="en-US" dirty="0" smtClean="0"/>
              <a:t>Insults to the fetus at this time will result in loss of embryo or will cause no damage.</a:t>
            </a:r>
          </a:p>
          <a:p>
            <a:pPr lvl="1"/>
            <a:r>
              <a:rPr lang="en-US" dirty="0" smtClean="0"/>
              <a:t>Day 0: fertilization (initiation of embryogenesis)</a:t>
            </a:r>
          </a:p>
          <a:p>
            <a:pPr lvl="2"/>
            <a:r>
              <a:rPr lang="en-US" dirty="0" smtClean="0"/>
              <a:t>Sperm + egg =zygote</a:t>
            </a:r>
          </a:p>
          <a:p>
            <a:pPr lvl="1"/>
            <a:r>
              <a:rPr lang="en-US" dirty="0" smtClean="0"/>
              <a:t>Up to wk1: blastocyst implantation</a:t>
            </a:r>
          </a:p>
          <a:p>
            <a:pPr lvl="1"/>
            <a:r>
              <a:rPr lang="en-US" dirty="0" smtClean="0"/>
              <a:t>By wk 2: bilaminar disk (2 germ layers: epiblast, hypoblast)</a:t>
            </a:r>
          </a:p>
          <a:p>
            <a:pPr lvl="2"/>
            <a:r>
              <a:rPr lang="en-US" dirty="0" smtClean="0"/>
              <a:t>2 cavities: amniotic cavity, yolk sac</a:t>
            </a:r>
          </a:p>
          <a:p>
            <a:pPr lvl="2"/>
            <a:r>
              <a:rPr lang="en-US" dirty="0" smtClean="0"/>
              <a:t>2 placental components: cytotrophoblast, syncytiotrophoblast</a:t>
            </a:r>
          </a:p>
          <a:p>
            <a:pPr lvl="2"/>
            <a:r>
              <a:rPr lang="en-US" dirty="0" smtClean="0"/>
              <a:t>Rule of 2’s</a:t>
            </a:r>
          </a:p>
          <a:p>
            <a:pPr lvl="2"/>
            <a:r>
              <a:rPr lang="en-US" dirty="0" smtClean="0"/>
              <a:t>At this time, the mother will miss her period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 Layers Quiz 5 of 5!!!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does VACTERL stand for?</a:t>
            </a:r>
          </a:p>
          <a:p>
            <a:pPr lvl="1"/>
            <a:r>
              <a:rPr lang="en-US" dirty="0" smtClean="0"/>
              <a:t>Vertebral	Anal atresia		Cardiac</a:t>
            </a:r>
          </a:p>
          <a:p>
            <a:pPr lvl="1"/>
            <a:r>
              <a:rPr lang="en-US" dirty="0" smtClean="0"/>
              <a:t>Tracheo-Esophageal fistula</a:t>
            </a:r>
          </a:p>
          <a:p>
            <a:pPr lvl="1"/>
            <a:r>
              <a:rPr lang="en-US" dirty="0" smtClean="0"/>
              <a:t>Renal		Limb defects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Name 4 defects associated with ectodermal dysplasia.</a:t>
            </a:r>
          </a:p>
          <a:p>
            <a:pPr lvl="1"/>
            <a:r>
              <a:rPr lang="en-US" dirty="0" smtClean="0"/>
              <a:t>CATCH22/22q11/DiGeorge syndromes</a:t>
            </a:r>
          </a:p>
          <a:p>
            <a:pPr lvl="1"/>
            <a:r>
              <a:rPr lang="en-US" dirty="0" smtClean="0"/>
              <a:t>Hirshsprung’s disease</a:t>
            </a:r>
          </a:p>
          <a:p>
            <a:pPr lvl="1"/>
            <a:r>
              <a:rPr lang="en-US" dirty="0" smtClean="0"/>
              <a:t>Wardenburg’s disease</a:t>
            </a:r>
          </a:p>
          <a:p>
            <a:pPr lvl="1"/>
            <a:r>
              <a:rPr lang="en-US" dirty="0" smtClean="0"/>
              <a:t>Neurofibromatosis Type 1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The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 of heart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41148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 heart tubes form and combine to form one heart tube </a:t>
            </a:r>
            <a:r>
              <a:rPr lang="en-US" dirty="0" smtClean="0">
                <a:solidFill>
                  <a:srgbClr val="C00000"/>
                </a:solidFill>
              </a:rPr>
              <a:t>(mesoderm)</a:t>
            </a:r>
          </a:p>
          <a:p>
            <a:pPr lvl="1"/>
            <a:r>
              <a:rPr lang="en-US" dirty="0" smtClean="0"/>
              <a:t>The tube loops</a:t>
            </a:r>
          </a:p>
          <a:p>
            <a:pPr lvl="1"/>
            <a:r>
              <a:rPr lang="en-US" dirty="0" smtClean="0"/>
              <a:t>Blood originally enters from the bottom, but after folding enters at the top (r. atrium)</a:t>
            </a:r>
          </a:p>
          <a:p>
            <a:r>
              <a:rPr lang="en-US" dirty="0" smtClean="0"/>
              <a:t>Pump begins to work (heartbeat at day 22, the beginning of week 4)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057400"/>
            <a:ext cx="42672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Ventricle/Atria Formation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855194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Ventricular Septum development</a:t>
            </a:r>
          </a:p>
          <a:p>
            <a:pPr lvl="1"/>
            <a:r>
              <a:rPr lang="en-US" dirty="0" smtClean="0"/>
              <a:t>Muscular ventricular septum forms</a:t>
            </a:r>
          </a:p>
          <a:p>
            <a:pPr lvl="2"/>
            <a:r>
              <a:rPr lang="en-US" dirty="0" smtClean="0"/>
              <a:t>Interventricular foramen links ventricles</a:t>
            </a:r>
          </a:p>
          <a:p>
            <a:pPr lvl="1"/>
            <a:r>
              <a:rPr lang="en-US" dirty="0" smtClean="0"/>
              <a:t>Aorticopulmonary septum divides the truncus arteriosus into aortic and pulmonary trunks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NC cell migration is crucial for this action</a:t>
            </a:r>
          </a:p>
          <a:p>
            <a:pPr lvl="1"/>
            <a:r>
              <a:rPr lang="en-US" dirty="0" smtClean="0"/>
              <a:t>The MV septum fuses with the AP septum to form the membranous interventricular septum, which closes the interventricular foramen.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8229600" cy="1143000"/>
          </a:xfrm>
        </p:spPr>
        <p:txBody>
          <a:bodyPr/>
          <a:lstStyle/>
          <a:p>
            <a:r>
              <a:rPr lang="en-US" dirty="0" smtClean="0"/>
              <a:t>Atrial Septation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95312"/>
            <a:ext cx="6248400" cy="576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6400800" y="4800600"/>
            <a:ext cx="1295400" cy="838200"/>
          </a:xfrm>
          <a:prstGeom prst="ellipse">
            <a:avLst/>
          </a:prstGeom>
          <a:solidFill>
            <a:srgbClr val="FFC000">
              <a:alpha val="1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953000" y="1066800"/>
            <a:ext cx="1905000" cy="457200"/>
          </a:xfrm>
          <a:prstGeom prst="ellipse">
            <a:avLst/>
          </a:prstGeom>
          <a:solidFill>
            <a:srgbClr val="FFC0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066800" y="1447800"/>
            <a:ext cx="2057400" cy="381000"/>
          </a:xfrm>
          <a:prstGeom prst="ellipse">
            <a:avLst/>
          </a:prstGeom>
          <a:solidFill>
            <a:srgbClr val="FFC000">
              <a:alpha val="4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3581400"/>
            <a:ext cx="3352800" cy="923330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muscular septum grows upwards to divide the interventricular foramen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4876800" y="4114800"/>
            <a:ext cx="838200" cy="304800"/>
          </a:xfrm>
          <a:prstGeom prst="lef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4648200"/>
            <a:ext cx="3429000" cy="1477328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muscular septum eventually fuses with the membranous septum, which grows down from the aorticopulmonary septum.</a:t>
            </a:r>
          </a:p>
          <a:p>
            <a:r>
              <a:rPr lang="en-US" dirty="0" smtClean="0"/>
              <a:t>Completed by about week 8.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324600" y="2438400"/>
            <a:ext cx="1295400" cy="685800"/>
          </a:xfrm>
          <a:prstGeom prst="ellipse">
            <a:avLst/>
          </a:prstGeom>
          <a:solidFill>
            <a:srgbClr val="FFC000">
              <a:alpha val="39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00800" y="762000"/>
            <a:ext cx="2743200" cy="923330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septum primum forms first, allowing the right to left shunt.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057400"/>
            <a:ext cx="3276600" cy="3139321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septum secundum forms second, remaining as the foramen ovale after the septum primum degenerates leaving only the valve seen here.  Completed around wk 9.</a:t>
            </a:r>
          </a:p>
          <a:p>
            <a:r>
              <a:rPr lang="en-US" dirty="0" smtClean="0"/>
              <a:t>After birth, this is closed due to decreased right atrial pressure and increased left atrial pressure.  </a:t>
            </a:r>
          </a:p>
          <a:p>
            <a:r>
              <a:rPr lang="en-US" dirty="0" smtClean="0"/>
              <a:t>The remnant is the fossa ovalis.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Atrial septal development</a:t>
            </a:r>
          </a:p>
          <a:p>
            <a:pPr lvl="1"/>
            <a:r>
              <a:rPr lang="en-US" dirty="0" smtClean="0"/>
              <a:t>Foramen primum narrows</a:t>
            </a:r>
          </a:p>
          <a:p>
            <a:pPr lvl="2"/>
            <a:r>
              <a:rPr lang="en-US" dirty="0" smtClean="0"/>
              <a:t>Septum primum grows towards the endocardial cushions</a:t>
            </a:r>
          </a:p>
          <a:p>
            <a:pPr lvl="1"/>
            <a:r>
              <a:rPr lang="en-US" dirty="0" smtClean="0"/>
              <a:t>Foramen </a:t>
            </a:r>
            <a:r>
              <a:rPr lang="en-US" b="1" dirty="0" smtClean="0"/>
              <a:t>secundum</a:t>
            </a:r>
            <a:r>
              <a:rPr lang="en-US" dirty="0" smtClean="0"/>
              <a:t> forms in septum </a:t>
            </a:r>
            <a:r>
              <a:rPr lang="en-US" b="1" dirty="0" smtClean="0"/>
              <a:t>primum</a:t>
            </a:r>
          </a:p>
          <a:p>
            <a:pPr lvl="2"/>
            <a:r>
              <a:rPr lang="en-US" dirty="0" smtClean="0"/>
              <a:t>Maintains the Right to Left shunt</a:t>
            </a:r>
          </a:p>
          <a:p>
            <a:pPr lvl="1"/>
            <a:r>
              <a:rPr lang="en-US" dirty="0" smtClean="0"/>
              <a:t>Septum secundum begins to grow</a:t>
            </a:r>
          </a:p>
          <a:p>
            <a:pPr lvl="2"/>
            <a:r>
              <a:rPr lang="en-US" dirty="0" smtClean="0"/>
              <a:t>Permanent foramen ovale is part of the SS</a:t>
            </a:r>
          </a:p>
          <a:p>
            <a:pPr lvl="1"/>
            <a:r>
              <a:rPr lang="en-US" dirty="0" smtClean="0"/>
              <a:t>Septum primum degenerates, leaving the valve of the foramen ovale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 IV: Erythropoesis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Erythropoesis</a:t>
            </a:r>
          </a:p>
          <a:p>
            <a:pPr lvl="1"/>
            <a:r>
              <a:rPr lang="en-US" dirty="0" smtClean="0"/>
              <a:t>3-8wks: yolk sac</a:t>
            </a:r>
          </a:p>
          <a:p>
            <a:pPr lvl="1"/>
            <a:r>
              <a:rPr lang="en-US" dirty="0" smtClean="0"/>
              <a:t>6-30wks: liver</a:t>
            </a:r>
          </a:p>
          <a:p>
            <a:pPr lvl="1"/>
            <a:r>
              <a:rPr lang="en-US" dirty="0" smtClean="0"/>
              <a:t>9-29wks: spleen</a:t>
            </a:r>
          </a:p>
          <a:p>
            <a:pPr lvl="1"/>
            <a:r>
              <a:rPr lang="en-US" dirty="0" smtClean="0"/>
              <a:t>28 wks +: bone marrow</a:t>
            </a:r>
          </a:p>
          <a:p>
            <a:pPr lvl="1"/>
            <a:r>
              <a:rPr lang="en-US" dirty="0" smtClean="0"/>
              <a:t>Fetal hemoglobin is alpha-2-gamma-2 (not a2b2!)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 V: 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Umbilical vein blood is 80% O2 sat.</a:t>
            </a:r>
          </a:p>
          <a:p>
            <a:pPr lvl="1"/>
            <a:r>
              <a:rPr lang="en-US" dirty="0" smtClean="0"/>
              <a:t>Joins lower body venous blood after the fetal liver (ductus venosus) (65%o2)</a:t>
            </a:r>
          </a:p>
          <a:p>
            <a:r>
              <a:rPr lang="en-US" dirty="0" smtClean="0"/>
              <a:t>Umbilical artery blood has less (O2 sat. 57%)</a:t>
            </a:r>
          </a:p>
          <a:p>
            <a:pPr lvl="1"/>
            <a:r>
              <a:rPr lang="en-US" dirty="0" smtClean="0"/>
              <a:t>Still enough to supply lower body, but head gets the best blood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3 shunts (close at birth): </a:t>
            </a:r>
          </a:p>
          <a:p>
            <a:pPr lvl="1"/>
            <a:r>
              <a:rPr lang="en-US" dirty="0" smtClean="0"/>
              <a:t>Ductus venosus: conducts blood entering the fetus via the umbilical vein to the fetus IVC.</a:t>
            </a:r>
          </a:p>
          <a:p>
            <a:pPr lvl="1"/>
            <a:r>
              <a:rPr lang="en-US" dirty="0" smtClean="0"/>
              <a:t>Foramen ovale: conducts most of the oxygenated blood in the IVC (from the ductus venosus) to the left atrium/ventricle from the right atrium.</a:t>
            </a:r>
          </a:p>
          <a:p>
            <a:pPr lvl="1"/>
            <a:r>
              <a:rPr lang="en-US" dirty="0" smtClean="0"/>
              <a:t>Ductus arteriosus: conducts blood from the pulmonary artery to the descending aorta.  This is in large part deoxygenated blood from the SVC</a:t>
            </a:r>
            <a:r>
              <a:rPr lang="en-US" dirty="0" smtClean="0">
                <a:sym typeface="Wingdings" pitchFamily="2" charset="2"/>
              </a:rPr>
              <a:t>right atrium, ventricle.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Umbilical 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Umbilical cord (Allantois gives rise to everything except yolk sac)</a:t>
            </a:r>
          </a:p>
          <a:p>
            <a:pPr lvl="1"/>
            <a:r>
              <a:rPr lang="en-US" dirty="0" smtClean="0"/>
              <a:t>Umbilical vein (into fetus)</a:t>
            </a:r>
          </a:p>
          <a:p>
            <a:pPr lvl="1"/>
            <a:r>
              <a:rPr lang="en-US" dirty="0" smtClean="0"/>
              <a:t>Umbilical arteries (2)(from fetal internal iliac arteries)</a:t>
            </a:r>
          </a:p>
          <a:p>
            <a:pPr lvl="1"/>
            <a:r>
              <a:rPr lang="en-US" dirty="0" smtClean="0"/>
              <a:t>Yolk sac-disappears by week 7 except for small vesicle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Gives rise to some of the umbilical cord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Urachus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Removes waste from fetal bladder to allantois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Wharton’s Jelly: surrounds vessels and urachus, encapsulated by amniotic epithelium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II: 3 to 10 weeks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Wk3-8: Organogenesis (highest teratogen susceptibility)(90% of defects)</a:t>
            </a:r>
          </a:p>
          <a:p>
            <a:pPr lvl="1"/>
            <a:r>
              <a:rPr lang="en-US" dirty="0" smtClean="0"/>
              <a:t>By wk3: gastrulation: (rule of 3’s)</a:t>
            </a:r>
          </a:p>
          <a:p>
            <a:pPr lvl="2"/>
            <a:r>
              <a:rPr lang="en-US" dirty="0" smtClean="0"/>
              <a:t>Primitive streak</a:t>
            </a:r>
          </a:p>
          <a:p>
            <a:pPr lvl="2"/>
            <a:r>
              <a:rPr lang="en-US" dirty="0" smtClean="0"/>
              <a:t>Notochord (becomes nucleus pulposus of intervertebral disks)</a:t>
            </a:r>
          </a:p>
          <a:p>
            <a:pPr lvl="3"/>
            <a:r>
              <a:rPr lang="en-US" dirty="0" smtClean="0"/>
              <a:t>Induces neural plate/neuroectoderm formation</a:t>
            </a:r>
          </a:p>
          <a:p>
            <a:pPr lvl="3"/>
            <a:r>
              <a:rPr lang="en-US" dirty="0" smtClean="0"/>
              <a:t>Mesoderm</a:t>
            </a:r>
          </a:p>
          <a:p>
            <a:pPr lvl="2"/>
            <a:r>
              <a:rPr lang="en-US" dirty="0" smtClean="0"/>
              <a:t>Neural Plate</a:t>
            </a:r>
            <a:r>
              <a:rPr lang="en-US" dirty="0" smtClean="0">
                <a:sym typeface="Wingdings" pitchFamily="2" charset="2"/>
              </a:rPr>
              <a:t>Neural Tube </a:t>
            </a:r>
            <a:r>
              <a:rPr lang="en-US" dirty="0" smtClean="0"/>
              <a:t> formation: folate deficiency causes spina bifida here</a:t>
            </a:r>
          </a:p>
          <a:p>
            <a:pPr lvl="2"/>
            <a:r>
              <a:rPr lang="en-US" dirty="0" smtClean="0"/>
              <a:t>3 germ layers: endo, ecto and mesoderm</a:t>
            </a:r>
          </a:p>
          <a:p>
            <a:pPr lvl="1"/>
            <a:r>
              <a:rPr lang="en-US" dirty="0" smtClean="0"/>
              <a:t>Wk 4 (day 28): heart beat (4 chambers), 4 limb buds, 4 branchial arches</a:t>
            </a:r>
          </a:p>
          <a:p>
            <a:pPr lvl="2"/>
            <a:r>
              <a:rPr lang="en-US" dirty="0" smtClean="0"/>
              <a:t>rule of 4’s, but tongue, lungs, GI and diaphragm also begin formation then</a:t>
            </a:r>
          </a:p>
          <a:p>
            <a:pPr lvl="1"/>
            <a:r>
              <a:rPr lang="en-US" dirty="0" smtClean="0"/>
              <a:t>Week 4-6 is the critical period for TA, VSD, ASD, etc.)</a:t>
            </a:r>
          </a:p>
          <a:p>
            <a:pPr lvl="1"/>
            <a:r>
              <a:rPr lang="en-US" dirty="0" smtClean="0"/>
              <a:t>Wk 4-5: limb defect critical period</a:t>
            </a:r>
          </a:p>
          <a:p>
            <a:pPr lvl="1"/>
            <a:r>
              <a:rPr lang="en-US" dirty="0" smtClean="0"/>
              <a:t>Wk 5-6: cleft lip critical period</a:t>
            </a:r>
          </a:p>
          <a:p>
            <a:pPr lvl="1"/>
            <a:r>
              <a:rPr lang="en-US" dirty="0" smtClean="0"/>
              <a:t>Wk 5-7: gonad differentiation, kidney, bladder, rectum formation</a:t>
            </a:r>
          </a:p>
          <a:p>
            <a:pPr lvl="1"/>
            <a:r>
              <a:rPr lang="en-US" dirty="0" smtClean="0"/>
              <a:t>Wk 6-7: teeth/palate critical period</a:t>
            </a:r>
          </a:p>
          <a:p>
            <a:pPr lvl="1"/>
            <a:r>
              <a:rPr lang="en-US" dirty="0" smtClean="0"/>
              <a:t>Wk 8: fetal movement, fetus looks like a baby, critical period for formation of external genitalia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Wk 10: Genitalia are recognizable as female/male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 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first breath</a:t>
            </a:r>
          </a:p>
          <a:p>
            <a:pPr lvl="1"/>
            <a:r>
              <a:rPr lang="en-US" dirty="0" smtClean="0"/>
              <a:t>Lungs expand: decreased resistance in pulmonary vasculature</a:t>
            </a:r>
          </a:p>
          <a:p>
            <a:pPr lvl="1"/>
            <a:r>
              <a:rPr lang="en-US" dirty="0" smtClean="0"/>
              <a:t>Decreases right atrial pressure and increases left atrial pressure</a:t>
            </a:r>
          </a:p>
          <a:p>
            <a:pPr lvl="1"/>
            <a:r>
              <a:rPr lang="en-US" dirty="0" smtClean="0"/>
              <a:t>Foramen ovale closes</a:t>
            </a:r>
            <a:r>
              <a:rPr lang="en-US" dirty="0" smtClean="0">
                <a:sym typeface="Wingdings" pitchFamily="2" charset="2"/>
              </a:rPr>
              <a:t> becomes fossa ovalis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Increased o2decreased PGs, Ductus arteriosus closes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Umbilical vein no longer contributes (also lowers RA pressure)becomes ligamentum teres hepatis and the superior vesicular aa.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Portal sinus closes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Ductus venosus closes, becomes ligamentum venosum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Postnatal Derivatives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Umbilical vein</a:t>
            </a:r>
          </a:p>
          <a:p>
            <a:pPr lvl="1"/>
            <a:r>
              <a:rPr lang="en-US" dirty="0" smtClean="0"/>
              <a:t>Ligamentum teres hepatis (falciform ligament)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Umbilical arteries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Medial umbilical ligaments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Allantois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Urachus</a:t>
            </a:r>
            <a:r>
              <a:rPr lang="en-US" dirty="0" smtClean="0">
                <a:solidFill>
                  <a:srgbClr val="FFC000"/>
                </a:solidFill>
                <a:sym typeface="Wingdings" pitchFamily="2" charset="2"/>
              </a:rPr>
              <a:t>mediaN umbilical ligament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Remnant of the allantois: urachal cyst or sinus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Urachus: duct between bladder and umbiliacus</a:t>
            </a:r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Yolk sac</a:t>
            </a:r>
            <a:r>
              <a:rPr lang="en-US" dirty="0" smtClean="0">
                <a:solidFill>
                  <a:srgbClr val="FFC000"/>
                </a:solidFill>
                <a:sym typeface="Wingdings" pitchFamily="2" charset="2"/>
              </a:rPr>
              <a:t> Meckel’s diverticulum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Postnatal derivatives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r>
              <a:rPr lang="en-US" dirty="0" smtClean="0"/>
              <a:t>Ductus arteriosus</a:t>
            </a:r>
          </a:p>
          <a:p>
            <a:pPr lvl="1"/>
            <a:r>
              <a:rPr lang="en-US" dirty="0" smtClean="0"/>
              <a:t>Ligamentum arteriosum</a:t>
            </a:r>
          </a:p>
          <a:p>
            <a:r>
              <a:rPr lang="en-US" dirty="0" smtClean="0"/>
              <a:t>Ductus venosus</a:t>
            </a:r>
          </a:p>
          <a:p>
            <a:pPr lvl="1"/>
            <a:r>
              <a:rPr lang="en-US" dirty="0" smtClean="0"/>
              <a:t>Ligamentum venosum</a:t>
            </a:r>
          </a:p>
          <a:p>
            <a:r>
              <a:rPr lang="en-US" dirty="0" smtClean="0"/>
              <a:t>Foramen ovale</a:t>
            </a:r>
          </a:p>
          <a:p>
            <a:pPr lvl="1"/>
            <a:r>
              <a:rPr lang="en-US" dirty="0" smtClean="0"/>
              <a:t>Fossa ovalis</a:t>
            </a:r>
          </a:p>
          <a:p>
            <a:r>
              <a:rPr lang="en-US" dirty="0" smtClean="0"/>
              <a:t>Notochord</a:t>
            </a:r>
          </a:p>
          <a:p>
            <a:pPr lvl="1"/>
            <a:r>
              <a:rPr lang="en-US" dirty="0" smtClean="0"/>
              <a:t>Nucleus pulposus of intervertebral disks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Postnatal Derivatives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Truncus arteriosus</a:t>
            </a:r>
          </a:p>
          <a:p>
            <a:pPr lvl="1"/>
            <a:r>
              <a:rPr lang="en-US" dirty="0" smtClean="0"/>
              <a:t>Ascending aorta, pulmonary trunk</a:t>
            </a:r>
          </a:p>
          <a:p>
            <a:r>
              <a:rPr lang="en-US" dirty="0" smtClean="0"/>
              <a:t>Bulbus cordis</a:t>
            </a:r>
          </a:p>
          <a:p>
            <a:pPr lvl="1"/>
            <a:r>
              <a:rPr lang="en-US" dirty="0" smtClean="0"/>
              <a:t>Smooth parts of LV and RV</a:t>
            </a:r>
          </a:p>
          <a:p>
            <a:r>
              <a:rPr lang="en-US" dirty="0" smtClean="0"/>
              <a:t>Primitive ventricle</a:t>
            </a:r>
          </a:p>
          <a:p>
            <a:pPr lvl="1"/>
            <a:r>
              <a:rPr lang="en-US" dirty="0" smtClean="0"/>
              <a:t>Trabeculated parts of LV/RV</a:t>
            </a:r>
          </a:p>
          <a:p>
            <a:r>
              <a:rPr lang="en-US" dirty="0" smtClean="0"/>
              <a:t>Primitive atria</a:t>
            </a:r>
          </a:p>
          <a:p>
            <a:pPr lvl="1"/>
            <a:r>
              <a:rPr lang="en-US" dirty="0" smtClean="0"/>
              <a:t>Trabeculated left/right atria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Postnatal Derivatives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Left horn of sinus venosus (SV)</a:t>
            </a:r>
          </a:p>
          <a:p>
            <a:pPr lvl="1"/>
            <a:r>
              <a:rPr lang="en-US" dirty="0" smtClean="0"/>
              <a:t>Coronary sinus</a:t>
            </a:r>
          </a:p>
          <a:p>
            <a:r>
              <a:rPr lang="en-US" dirty="0" smtClean="0"/>
              <a:t>Right horn of sinus venosus</a:t>
            </a:r>
          </a:p>
          <a:p>
            <a:pPr lvl="1"/>
            <a:r>
              <a:rPr lang="en-US" dirty="0" smtClean="0"/>
              <a:t>Smooth part of right atrium </a:t>
            </a:r>
          </a:p>
          <a:p>
            <a:r>
              <a:rPr lang="en-US" dirty="0" smtClean="0"/>
              <a:t>Right common cardinal vein</a:t>
            </a:r>
          </a:p>
          <a:p>
            <a:pPr lvl="1"/>
            <a:r>
              <a:rPr lang="en-US" dirty="0" smtClean="0"/>
              <a:t>SVC </a:t>
            </a:r>
          </a:p>
          <a:p>
            <a:r>
              <a:rPr lang="en-US" dirty="0" smtClean="0"/>
              <a:t>Right anterior cardinal vein</a:t>
            </a:r>
          </a:p>
          <a:p>
            <a:pPr lvl="1"/>
            <a:r>
              <a:rPr lang="en-US" dirty="0" smtClean="0"/>
              <a:t>SVC</a:t>
            </a:r>
          </a:p>
          <a:p>
            <a:r>
              <a:rPr lang="en-US" dirty="0" smtClean="0"/>
              <a:t>Endocardial cushions (NC derivatives)</a:t>
            </a:r>
          </a:p>
          <a:p>
            <a:pPr lvl="1"/>
            <a:r>
              <a:rPr lang="en-US" dirty="0" smtClean="0"/>
              <a:t>Separate the atria from the ventricles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Quiz! 1 of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many heart tubes do we start with?</a:t>
            </a:r>
          </a:p>
          <a:p>
            <a:pPr lvl="1"/>
            <a:r>
              <a:rPr lang="en-US" dirty="0" smtClean="0"/>
              <a:t>2</a:t>
            </a:r>
          </a:p>
          <a:p>
            <a:r>
              <a:rPr lang="en-US" dirty="0" smtClean="0"/>
              <a:t>And then what happens?</a:t>
            </a:r>
          </a:p>
          <a:p>
            <a:pPr lvl="1"/>
            <a:r>
              <a:rPr lang="en-US" dirty="0" smtClean="0"/>
              <a:t>They join and fold forward, bunching into an atrium and a ventricle, separated by cardiac cushions.</a:t>
            </a:r>
          </a:p>
          <a:p>
            <a:r>
              <a:rPr lang="en-US" dirty="0" smtClean="0"/>
              <a:t>When does the pump function?</a:t>
            </a:r>
          </a:p>
          <a:p>
            <a:pPr lvl="1"/>
            <a:r>
              <a:rPr lang="en-US" dirty="0" smtClean="0"/>
              <a:t>Beginning of week 4</a:t>
            </a:r>
          </a:p>
          <a:p>
            <a:r>
              <a:rPr lang="en-US" dirty="0" smtClean="0"/>
              <a:t>How do the 2 ventricles form?</a:t>
            </a:r>
          </a:p>
          <a:p>
            <a:pPr lvl="1"/>
            <a:r>
              <a:rPr lang="en-US" dirty="0" smtClean="0"/>
              <a:t>The muscular septum joins the membranous septum to close off the interventricular foramen by week 8.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Quiz II of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do atria form?</a:t>
            </a:r>
          </a:p>
          <a:p>
            <a:pPr lvl="1"/>
            <a:r>
              <a:rPr lang="en-US" dirty="0" smtClean="0"/>
              <a:t>The septum primum forms, leaving a hole called the foramen secundum.  Then the septum secundum forms, leaving a hole called the foramen ovale.  The septum primum degenerates (thins).</a:t>
            </a:r>
          </a:p>
          <a:p>
            <a:r>
              <a:rPr lang="en-US" dirty="0" smtClean="0"/>
              <a:t>How does this right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left shunt close after birth?</a:t>
            </a:r>
          </a:p>
          <a:p>
            <a:pPr lvl="1"/>
            <a:r>
              <a:rPr lang="en-US" dirty="0" smtClean="0"/>
              <a:t>Decreased right atria pressure and increased left sided pressure after the first breath causes the foramen ovale to be closed.</a:t>
            </a:r>
          </a:p>
          <a:p>
            <a:r>
              <a:rPr lang="en-US" dirty="0" smtClean="0"/>
              <a:t>What are two other shunts in the fetal circulation?</a:t>
            </a:r>
          </a:p>
          <a:p>
            <a:pPr lvl="1"/>
            <a:r>
              <a:rPr lang="en-US" dirty="0" smtClean="0"/>
              <a:t>Ductus venosus: umbilical vein to IVC</a:t>
            </a:r>
          </a:p>
          <a:p>
            <a:pPr lvl="1"/>
            <a:r>
              <a:rPr lang="en-US" dirty="0" smtClean="0"/>
              <a:t>Ductus arteriosus: pulmonary trunk to aorta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Quiz III of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the umbiliacaL arteries become after birth?</a:t>
            </a:r>
          </a:p>
          <a:p>
            <a:pPr lvl="1"/>
            <a:r>
              <a:rPr lang="en-US" dirty="0" smtClean="0"/>
              <a:t>Medial umbilical ligament.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does the allaNtois become after birth?</a:t>
            </a:r>
          </a:p>
          <a:p>
            <a:pPr lvl="1"/>
            <a:r>
              <a:rPr lang="en-US" dirty="0" smtClean="0"/>
              <a:t>Median umbilical ligament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is a yolk sac remnant called?</a:t>
            </a:r>
          </a:p>
          <a:p>
            <a:pPr lvl="1"/>
            <a:r>
              <a:rPr lang="en-US" dirty="0" smtClean="0"/>
              <a:t>Meckel’s diverticulum, vitelline duct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Cardiac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ASD, VSD, AV Canal and persistent truncus arteriosus </a:t>
            </a:r>
            <a:r>
              <a:rPr lang="en-US" dirty="0" smtClean="0"/>
              <a:t>are holes in the septa</a:t>
            </a:r>
          </a:p>
          <a:p>
            <a:pPr lvl="1"/>
            <a:r>
              <a:rPr lang="en-US" dirty="0" smtClean="0"/>
              <a:t>They cause </a:t>
            </a:r>
            <a:r>
              <a:rPr lang="en-US" dirty="0" smtClean="0">
                <a:solidFill>
                  <a:srgbClr val="C00000"/>
                </a:solidFill>
              </a:rPr>
              <a:t>L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R shunts </a:t>
            </a:r>
            <a:r>
              <a:rPr lang="en-US" dirty="0" smtClean="0">
                <a:sym typeface="Wingdings" pitchFamily="2" charset="2"/>
              </a:rPr>
              <a:t>after birth, which result in right ventricular hypertrophy, pulmonary hypertension, and if severe, congestive heart failure/death</a:t>
            </a:r>
          </a:p>
          <a:p>
            <a:pPr lvl="1"/>
            <a:r>
              <a:rPr lang="en-US" dirty="0" smtClean="0"/>
              <a:t>Why are we looking? </a:t>
            </a:r>
            <a:r>
              <a:rPr lang="en-US" dirty="0" smtClean="0">
                <a:solidFill>
                  <a:srgbClr val="C00000"/>
                </a:solidFill>
              </a:rPr>
              <a:t>Sx: fatigue, failure to thrive</a:t>
            </a:r>
          </a:p>
          <a:p>
            <a:pPr lvl="1"/>
            <a:r>
              <a:rPr lang="en-US" dirty="0" smtClean="0"/>
              <a:t>Eisenmenger’s syndrome: R</a:t>
            </a:r>
            <a:r>
              <a:rPr lang="en-US" dirty="0" smtClean="0">
                <a:sym typeface="Wingdings" pitchFamily="2" charset="2"/>
              </a:rPr>
              <a:t> L shunt, results in cyanosis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Eventual result of physiological response to LR shunt: pulmonary hypertensionRV  and RA hypertrophy.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Solves the LR shunt by overcompensating: now blood flows RL without going to the lungs first!</a:t>
            </a:r>
          </a:p>
          <a:p>
            <a:pPr lvl="2"/>
            <a:endParaRPr lang="en-US" dirty="0" smtClean="0">
              <a:sym typeface="Wingdings" pitchFamily="2" charset="2"/>
            </a:endParaRPr>
          </a:p>
          <a:p>
            <a:r>
              <a:rPr lang="en-US" dirty="0" smtClean="0"/>
              <a:t>Dx: Look at the heart=echocardiography</a:t>
            </a:r>
          </a:p>
          <a:p>
            <a:r>
              <a:rPr lang="en-US" dirty="0" smtClean="0">
                <a:sym typeface="Wingdings" pitchFamily="2" charset="2"/>
              </a:rPr>
              <a:t>Tx: Holes in the heart=surgery</a:t>
            </a:r>
            <a:r>
              <a:rPr lang="en-US" dirty="0" smtClean="0"/>
              <a:t> </a:t>
            </a:r>
          </a:p>
          <a:p>
            <a:r>
              <a:rPr lang="en-US" dirty="0" smtClean="0"/>
              <a:t>Tetralogy of Fallot= actually 5 things: VSD, PDA, pulmonary stenosis, RV hypertrophy, overriding aorta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ASD (Atrial-septal defect)</a:t>
            </a:r>
          </a:p>
          <a:p>
            <a:pPr lvl="1"/>
            <a:r>
              <a:rPr lang="en-US" dirty="0" smtClean="0"/>
              <a:t>If foramen ovale and foramen secundum are not staggered, they cannot be closed when pressure forces the septum primum and septum secundum together at birth.  </a:t>
            </a:r>
          </a:p>
          <a:p>
            <a:pPr lvl="1"/>
            <a:r>
              <a:rPr lang="en-US" dirty="0" smtClean="0"/>
              <a:t>The foramen ovale remains patent, blood shunts Left</a:t>
            </a:r>
            <a:r>
              <a:rPr lang="en-US" dirty="0" smtClean="0">
                <a:sym typeface="Wingdings" pitchFamily="2" charset="2"/>
              </a:rPr>
              <a:t>Right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This leads to Right sided atrial and ventricular hypertrophy, pulmonary hypertension and arrhythmias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The hypertrophy minimizes the LR shunt</a:t>
            </a:r>
            <a:endParaRPr lang="en-US" dirty="0" smtClean="0"/>
          </a:p>
          <a:p>
            <a:pPr lvl="1"/>
            <a:r>
              <a:rPr lang="en-US" dirty="0" smtClean="0"/>
              <a:t>Prevalence: 6/10,ooo, greater with Down’s, trisomies, chromosomal aberrations</a:t>
            </a:r>
          </a:p>
          <a:p>
            <a:pPr lvl="1"/>
            <a:r>
              <a:rPr lang="en-US" dirty="0" smtClean="0"/>
              <a:t>Dx: echocardiography, systolic murmur with fixed S2 split</a:t>
            </a:r>
          </a:p>
          <a:p>
            <a:pPr lvl="1"/>
            <a:r>
              <a:rPr lang="en-US" dirty="0" smtClean="0"/>
              <a:t>Tx: surgery-insert occluding device or close hole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Timeline: Animated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4000" t="8824" r="22588" b="36764"/>
          <a:stretch>
            <a:fillRect/>
          </a:stretch>
        </p:blipFill>
        <p:spPr bwMode="auto">
          <a:xfrm>
            <a:off x="762000" y="762000"/>
            <a:ext cx="8229600" cy="585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Bent Arrow 18"/>
          <p:cNvSpPr/>
          <p:nvPr/>
        </p:nvSpPr>
        <p:spPr>
          <a:xfrm rot="10800000">
            <a:off x="1066800" y="3124200"/>
            <a:ext cx="3657600" cy="609600"/>
          </a:xfrm>
          <a:prstGeom prst="ben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 rot="21402718">
            <a:off x="4419600" y="2438400"/>
            <a:ext cx="381000" cy="838200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1143000" y="2286000"/>
            <a:ext cx="2895600" cy="2286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6858000"/>
            <a:ext cx="3124200" cy="3337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143000" y="2209800"/>
            <a:ext cx="1066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Explosion 2 4"/>
          <p:cNvSpPr/>
          <p:nvPr/>
        </p:nvSpPr>
        <p:spPr>
          <a:xfrm>
            <a:off x="381000" y="1828800"/>
            <a:ext cx="1143000" cy="1143000"/>
          </a:xfrm>
          <a:prstGeom prst="irregularSeal2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971800"/>
            <a:ext cx="2057400" cy="369332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Fertilization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2590800"/>
            <a:ext cx="3505200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Implantation of the BLASTOCYST into the uterus at up to 1 wk post fertilization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1828800"/>
            <a:ext cx="3200400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Organogenesis (3 to 8 weeks)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62000" y="2286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33600" y="1828800"/>
            <a:ext cx="2743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All-or-None Phase: &lt;3wks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4114800" y="2209800"/>
            <a:ext cx="5029200" cy="3048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33600" y="3810000"/>
            <a:ext cx="7010400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Week 2 : rule of 2’s</a:t>
            </a:r>
          </a:p>
          <a:p>
            <a:r>
              <a:rPr lang="en-US" dirty="0" smtClean="0"/>
              <a:t>*bilaminar disk of 2 germ layers: epiblast and hypoblast</a:t>
            </a:r>
          </a:p>
          <a:p>
            <a:r>
              <a:rPr lang="en-US" dirty="0" smtClean="0"/>
              <a:t>*2 cavities: amniotic cavity and yolk sac</a:t>
            </a:r>
          </a:p>
          <a:p>
            <a:r>
              <a:rPr lang="en-US" dirty="0" smtClean="0"/>
              <a:t>*2 placental components: syncytiotrophoblasts, cytotrophoblasts</a:t>
            </a:r>
          </a:p>
          <a:p>
            <a:r>
              <a:rPr lang="en-US" dirty="0" smtClean="0"/>
              <a:t>This is when the mother will miss her period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8326" y="2590800"/>
            <a:ext cx="749567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0" y="3733800"/>
            <a:ext cx="6400800" cy="120032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Wk 3 gastrulation: Rule of 3’s</a:t>
            </a:r>
          </a:p>
          <a:p>
            <a:r>
              <a:rPr lang="en-US" dirty="0" smtClean="0"/>
              <a:t>3 germ layers: ectoderm, mesoderm, endoderm</a:t>
            </a:r>
          </a:p>
          <a:p>
            <a:r>
              <a:rPr lang="en-US" dirty="0" smtClean="0"/>
              <a:t>Neural plate formation</a:t>
            </a:r>
          </a:p>
          <a:p>
            <a:r>
              <a:rPr lang="en-US" dirty="0" smtClean="0"/>
              <a:t>Defect: spina bifida (incomplete closure of the neural tube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5029200"/>
            <a:ext cx="2819400" cy="203132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Wk 4: rule of 4’s</a:t>
            </a:r>
          </a:p>
          <a:p>
            <a:r>
              <a:rPr lang="en-US" dirty="0" smtClean="0"/>
              <a:t>4 limb buds, 4 branchial arches</a:t>
            </a:r>
          </a:p>
          <a:p>
            <a:r>
              <a:rPr lang="en-US" dirty="0" smtClean="0"/>
              <a:t>Heart beat</a:t>
            </a:r>
          </a:p>
          <a:p>
            <a:r>
              <a:rPr lang="en-US" dirty="0" smtClean="0"/>
              <a:t>Defects: heart (4-6), limb (4-5)</a:t>
            </a: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438400" y="5181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048000" y="5029200"/>
            <a:ext cx="4038600" cy="92333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Wk 5: kidney, bladder, rectum and gonadal differentiation (5-7)</a:t>
            </a:r>
          </a:p>
          <a:p>
            <a:r>
              <a:rPr lang="en-US" dirty="0" smtClean="0"/>
              <a:t>Defect: cleft lip (5-6)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19800" y="2590800"/>
            <a:ext cx="2971800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Wk 6: palate and teeth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19800" y="3124200"/>
            <a:ext cx="29718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Wk 8: fetal movement</a:t>
            </a:r>
          </a:p>
          <a:p>
            <a:r>
              <a:rPr lang="en-US" dirty="0" smtClean="0"/>
              <a:t>Defect: external genitalia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6096000"/>
            <a:ext cx="4114800" cy="381000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Wk 10: Recognizable External Genitalia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5" grpId="0" animBg="1"/>
      <p:bldP spid="4" grpId="0" animBg="1"/>
      <p:bldP spid="5" grpId="0" animBg="1"/>
      <p:bldP spid="7" grpId="0" animBg="1"/>
      <p:bldP spid="8" grpId="0" animBg="1"/>
      <p:bldP spid="8" grpId="1" animBg="1"/>
      <p:bldP spid="9" grpId="0" animBg="1"/>
      <p:bldP spid="13" grpId="0" animBg="1"/>
      <p:bldP spid="16" grpId="0" animBg="1"/>
      <p:bldP spid="21" grpId="0" animBg="1"/>
      <p:bldP spid="21" grpId="1" animBg="1"/>
      <p:bldP spid="24" grpId="0" animBg="1"/>
      <p:bldP spid="25" grpId="0" animBg="1"/>
      <p:bldP spid="27" grpId="0" animBg="1"/>
      <p:bldP spid="28" grpId="0" animBg="1"/>
      <p:bldP spid="29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Cardio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VSD (Ventricular septal defect)</a:t>
            </a:r>
          </a:p>
          <a:p>
            <a:pPr lvl="1"/>
            <a:r>
              <a:rPr lang="en-US" dirty="0" smtClean="0"/>
              <a:t>Prevalence: 12/10,000 but represents 25% (1/4) of all cardiac defects.  (Most common cardiac defect)</a:t>
            </a:r>
          </a:p>
          <a:p>
            <a:pPr lvl="1"/>
            <a:r>
              <a:rPr lang="en-US" dirty="0" smtClean="0"/>
              <a:t>Results in Left</a:t>
            </a:r>
            <a:r>
              <a:rPr lang="en-US" dirty="0" smtClean="0">
                <a:sym typeface="Wingdings" pitchFamily="2" charset="2"/>
              </a:rPr>
              <a:t>Right Shunt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Results from any of the following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Failure of fusion of the muscular and membranous ventricular septa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Insufficient muscular septum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Deficiency of the proximal conotruncal swellings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Failure of the endocardial cushions to fuse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Dx: echocardiography, audible murmur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Sx: failure to thrive, fatigued baby, CHF (congestive heart failure)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Tx: surgery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Defects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Persistent AV Canal </a:t>
            </a:r>
          </a:p>
          <a:p>
            <a:pPr lvl="1"/>
            <a:r>
              <a:rPr lang="en-US" dirty="0" smtClean="0"/>
              <a:t>Often seen in Down’s syndrome</a:t>
            </a:r>
          </a:p>
          <a:p>
            <a:pPr lvl="1"/>
            <a:r>
              <a:rPr lang="en-US" dirty="0" smtClean="0"/>
              <a:t>Failure of endocardial cushion fusion, leads to ASD </a:t>
            </a:r>
            <a:r>
              <a:rPr lang="en-US" u="heavy" dirty="0" smtClean="0"/>
              <a:t>and</a:t>
            </a:r>
            <a:r>
              <a:rPr lang="en-US" dirty="0" smtClean="0"/>
              <a:t> VSD</a:t>
            </a:r>
          </a:p>
          <a:p>
            <a:pPr lvl="1"/>
            <a:r>
              <a:rPr lang="en-US" dirty="0" smtClean="0"/>
              <a:t>Results in L</a:t>
            </a:r>
            <a:r>
              <a:rPr lang="en-US" dirty="0" smtClean="0">
                <a:sym typeface="Wingdings" pitchFamily="2" charset="2"/>
              </a:rPr>
              <a:t>R shunt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Dx: echocardiography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Sx: CHF (more severe), pulmonary hypertension(slightly less severe)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Tx: Surgery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Defects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Cotruncal defects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Persistent truncus arteriosus (prevalence: 1/10,000)</a:t>
            </a:r>
          </a:p>
          <a:p>
            <a:pPr lvl="2"/>
            <a:r>
              <a:rPr lang="en-US" dirty="0" smtClean="0"/>
              <a:t>Conotruncal septa (NC cells) fails to form</a:t>
            </a:r>
          </a:p>
          <a:p>
            <a:pPr lvl="2"/>
            <a:r>
              <a:rPr lang="en-US" dirty="0" smtClean="0"/>
              <a:t>VSD plus no clear aorta/pulmonary trunk= lots of L</a:t>
            </a:r>
            <a:r>
              <a:rPr lang="en-US" dirty="0" smtClean="0">
                <a:sym typeface="Wingdings" pitchFamily="2" charset="2"/>
              </a:rPr>
              <a:t>R shunting after birth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Dx: cyanosis at birth, systolic ejection murmur at left sternal border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Sx: pulmonary hypertensiondeath by age 2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Tx: surgery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Transposition of the great vessels (prevalence: 5/10,000)</a:t>
            </a:r>
          </a:p>
          <a:p>
            <a:pPr lvl="2"/>
            <a:r>
              <a:rPr lang="en-US" dirty="0" smtClean="0"/>
              <a:t>Most common cause of death from cyanotic heart disease</a:t>
            </a:r>
          </a:p>
          <a:p>
            <a:pPr lvl="2"/>
            <a:r>
              <a:rPr lang="en-US" dirty="0" smtClean="0"/>
              <a:t>Results from failure of rotation of conotruncal septa, resulting in non-connected pulmonary and systemic circulations.</a:t>
            </a:r>
          </a:p>
          <a:p>
            <a:pPr lvl="2"/>
            <a:r>
              <a:rPr lang="en-US" dirty="0" smtClean="0"/>
              <a:t>Dx: echocardiography</a:t>
            </a:r>
          </a:p>
          <a:p>
            <a:pPr lvl="2"/>
            <a:r>
              <a:rPr lang="en-US" dirty="0" smtClean="0"/>
              <a:t>Tx: surgery: requires PDA(give PGE2), ASD or VSD for survival of baby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Defects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Tetralogy of Fallot (~22q11 deletions)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Prevalence: 10/10,000, increased with 22q11 deletion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Unequal division of outflow tract= PDA plus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1. pulmonary stenosis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2.RV hypertrophy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3.VSD (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 RV hypertrophy)(results in overriding aorta)</a:t>
            </a:r>
            <a:endParaRPr lang="en-US" dirty="0" smtClean="0">
              <a:solidFill>
                <a:srgbClr val="002060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4.Overriding aorta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The PDA lets blood from the aorta back into the pulmonary trunk.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Patent ductus arteriosus</a:t>
            </a:r>
          </a:p>
          <a:p>
            <a:pPr lvl="1"/>
            <a:r>
              <a:rPr lang="en-US" dirty="0" smtClean="0"/>
              <a:t>Indomethacin helps close the DA</a:t>
            </a:r>
          </a:p>
          <a:p>
            <a:pPr lvl="1"/>
            <a:r>
              <a:rPr lang="en-US" dirty="0" smtClean="0"/>
              <a:t>Elevated prostaglandins can keep DA patent. (bad)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related cardio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Lithium-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Ebstein anomaly- </a:t>
            </a:r>
            <a:r>
              <a:rPr lang="en-US" dirty="0" smtClean="0"/>
              <a:t>tricuspid valve is displaced in right ventricle, towards apex of heart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0403"/>
            <a:ext cx="9144000" cy="656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638800" y="381000"/>
            <a:ext cx="2590800" cy="838200"/>
          </a:xfrm>
          <a:prstGeom prst="ellipse">
            <a:avLst/>
          </a:prstGeom>
          <a:solidFill>
            <a:schemeClr val="accent3">
              <a:alpha val="38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1295400"/>
            <a:ext cx="1905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= 5 things!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1828800"/>
            <a:ext cx="1676400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1. Patent ductus arteriosus: aortic blood flows back to pulmonary trunk!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038600" y="1295400"/>
            <a:ext cx="1905000" cy="457200"/>
          </a:xfrm>
          <a:prstGeom prst="ellipse">
            <a:avLst/>
          </a:prstGeom>
          <a:solidFill>
            <a:schemeClr val="accent4">
              <a:lumMod val="50000"/>
              <a:alpha val="22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1219200"/>
            <a:ext cx="24384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aorta is positioned over a VSD, so it receives blood from both ventricles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962400" y="1981200"/>
            <a:ext cx="1066800" cy="685800"/>
          </a:xfrm>
          <a:prstGeom prst="ellipse">
            <a:avLst/>
          </a:prstGeom>
          <a:solidFill>
            <a:schemeClr val="accent5">
              <a:lumMod val="50000"/>
              <a:alpha val="2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2667000"/>
            <a:ext cx="2667000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narrowing of the normal outflow tract of the right ventricle can be due either to increased muscular growth of the wall or a secondary result from the VSD</a:t>
            </a:r>
            <a:r>
              <a:rPr lang="en-US" dirty="0" smtClean="0">
                <a:sym typeface="Wingdings" pitchFamily="2" charset="2"/>
              </a:rPr>
              <a:t>overriding aorta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962400" y="2819400"/>
            <a:ext cx="1143000" cy="762000"/>
          </a:xfrm>
          <a:prstGeom prst="ellipse">
            <a:avLst/>
          </a:prstGeom>
          <a:solidFill>
            <a:srgbClr val="FE005B">
              <a:alpha val="28000"/>
            </a:srgbClr>
          </a:solidFill>
          <a:ln>
            <a:solidFill>
              <a:srgbClr val="FE0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0" y="4648200"/>
            <a:ext cx="2819400" cy="1477328"/>
          </a:xfrm>
          <a:prstGeom prst="rect">
            <a:avLst/>
          </a:prstGeom>
          <a:solidFill>
            <a:srgbClr val="FF9BBF"/>
          </a:solidFill>
          <a:ln>
            <a:solidFill>
              <a:srgbClr val="FE005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VSD results from failure of fusion of the membranous and muscular septa and results in a L</a:t>
            </a:r>
            <a:r>
              <a:rPr lang="en-US" dirty="0" smtClean="0">
                <a:sym typeface="Wingdings" pitchFamily="2" charset="2"/>
              </a:rPr>
              <a:t>R shunt after birth.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886200" y="3733800"/>
            <a:ext cx="1447800" cy="762000"/>
          </a:xfrm>
          <a:prstGeom prst="ellipse">
            <a:avLst/>
          </a:prstGeom>
          <a:solidFill>
            <a:srgbClr val="C00000">
              <a:alpha val="2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67000" y="5181600"/>
            <a:ext cx="3200400" cy="1477328"/>
          </a:xfrm>
          <a:prstGeom prst="rect">
            <a:avLst/>
          </a:prstGeom>
          <a:solidFill>
            <a:srgbClr val="FF858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aortic and LV blood flowing back into the pulmonary/RV system results in RV hypertrophy and pulmonary hypertension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53200" y="2286000"/>
            <a:ext cx="8382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Defects Quiz!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Describe the Tetralogy of Fallot.</a:t>
            </a:r>
          </a:p>
          <a:p>
            <a:pPr lvl="1"/>
            <a:r>
              <a:rPr lang="en-US" dirty="0" smtClean="0"/>
              <a:t>5 : VSD, PDA, RV hypertrophy, pulmonic stenosis, overriding aorta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is the Ebstein anomaly and what causes it?</a:t>
            </a:r>
          </a:p>
          <a:p>
            <a:pPr lvl="1"/>
            <a:r>
              <a:rPr lang="en-US" dirty="0" smtClean="0"/>
              <a:t>Lithium causes a misplaced tricuspid valve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are common symptoms in a newborn with a heart defect?</a:t>
            </a:r>
          </a:p>
          <a:p>
            <a:pPr lvl="1"/>
            <a:r>
              <a:rPr lang="en-US" dirty="0" smtClean="0"/>
              <a:t>Fatigue, failure to thrive, possible cyanosis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Name two types of cotruncal defects and differentiate between them.</a:t>
            </a:r>
          </a:p>
          <a:p>
            <a:pPr lvl="1"/>
            <a:r>
              <a:rPr lang="en-US" dirty="0" smtClean="0"/>
              <a:t>Persistent TRUNCUS arteriosus: failure of NC migration: no aorticopulmonary septa.</a:t>
            </a:r>
          </a:p>
          <a:p>
            <a:pPr lvl="1"/>
            <a:r>
              <a:rPr lang="en-US" dirty="0" smtClean="0"/>
              <a:t>Transposition of the great vessels: failure of rotation: septa makes right heart blood go to aorta.  Tx: keep ductus arteriosus patent with PGE2.  </a:t>
            </a:r>
          </a:p>
          <a:p>
            <a:pPr lvl="1"/>
            <a:r>
              <a:rPr lang="en-US" dirty="0" smtClean="0"/>
              <a:t>Both cotruncal defects present with cyanosis and are fatal if not surgically treated.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The Lungs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Diaphragm (mesoderm)(wk4) derived from</a:t>
            </a:r>
          </a:p>
          <a:p>
            <a:pPr lvl="1"/>
            <a:r>
              <a:rPr lang="en-US" dirty="0" smtClean="0"/>
              <a:t>Septum transversum</a:t>
            </a:r>
          </a:p>
          <a:p>
            <a:pPr lvl="1"/>
            <a:r>
              <a:rPr lang="en-US" dirty="0" smtClean="0"/>
              <a:t>Pleuroperitoneal folds</a:t>
            </a:r>
          </a:p>
          <a:p>
            <a:pPr lvl="2"/>
            <a:r>
              <a:rPr lang="en-US" dirty="0" smtClean="0"/>
              <a:t>Failure of pericardiopleural canal closure can result in diaphragmatic hernia</a:t>
            </a:r>
          </a:p>
          <a:p>
            <a:pPr lvl="1"/>
            <a:r>
              <a:rPr lang="en-US" dirty="0" smtClean="0"/>
              <a:t>Body wall</a:t>
            </a:r>
          </a:p>
          <a:p>
            <a:pPr lvl="1"/>
            <a:r>
              <a:rPr lang="en-US" dirty="0" smtClean="0"/>
              <a:t>Dorsal mesentery of esophagus (mesenchyme)</a:t>
            </a:r>
          </a:p>
          <a:p>
            <a:pPr lvl="1"/>
            <a:r>
              <a:rPr lang="en-US" dirty="0" smtClean="0"/>
              <a:t>Innervation: C3,4,5 keep the diaphragm alive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Lungs bud from foregut endoderm at day 28/wk4</a:t>
            </a:r>
          </a:p>
          <a:p>
            <a:pPr lvl="1"/>
            <a:r>
              <a:rPr lang="en-US" dirty="0" smtClean="0"/>
              <a:t>Secondary bronchial buds at day 30</a:t>
            </a:r>
          </a:p>
          <a:p>
            <a:pPr lvl="1"/>
            <a:r>
              <a:rPr lang="en-US" dirty="0" smtClean="0"/>
              <a:t>Tertiary bronchial buds at day 38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II-Diaphragm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3810000" cy="402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62400" y="1981200"/>
            <a:ext cx="609600" cy="441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4800600"/>
            <a:ext cx="3505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Septum transversum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3657600"/>
            <a:ext cx="1447800" cy="369332"/>
          </a:xfrm>
          <a:prstGeom prst="rect">
            <a:avLst/>
          </a:prstGeom>
          <a:solidFill>
            <a:srgbClr val="FFCDCD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Body wall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191000"/>
            <a:ext cx="33528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Pleuroperitoneal membranes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3048000"/>
            <a:ext cx="28956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Esophageal mesenchyme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85800" y="4114800"/>
            <a:ext cx="2895600" cy="1600200"/>
          </a:xfrm>
          <a:prstGeom prst="ellipse">
            <a:avLst/>
          </a:prstGeom>
          <a:solidFill>
            <a:srgbClr val="00B0F0">
              <a:alpha val="5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38200" y="3581400"/>
            <a:ext cx="2667000" cy="990600"/>
          </a:xfrm>
          <a:prstGeom prst="ellipse">
            <a:avLst/>
          </a:prstGeom>
          <a:solidFill>
            <a:schemeClr val="accent6">
              <a:alpha val="6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nut 11"/>
          <p:cNvSpPr/>
          <p:nvPr/>
        </p:nvSpPr>
        <p:spPr>
          <a:xfrm>
            <a:off x="685800" y="3429000"/>
            <a:ext cx="2971800" cy="2667000"/>
          </a:xfrm>
          <a:prstGeom prst="donut">
            <a:avLst>
              <a:gd name="adj" fmla="val 9539"/>
            </a:avLst>
          </a:prstGeom>
          <a:solidFill>
            <a:srgbClr val="C0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1905000" y="3429000"/>
            <a:ext cx="609600" cy="1371600"/>
          </a:xfrm>
          <a:prstGeom prst="donut">
            <a:avLst/>
          </a:prstGeom>
          <a:solidFill>
            <a:srgbClr val="FFC000">
              <a:alpha val="38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Timeline Quiz!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922520"/>
          </a:xfrm>
        </p:spPr>
        <p:txBody>
          <a:bodyPr>
            <a:noAutofit/>
          </a:bodyPr>
          <a:lstStyle/>
          <a:p>
            <a:r>
              <a:rPr lang="en-US" sz="2400" dirty="0" smtClean="0"/>
              <a:t>How long after fertilization does the blastocyst implant within the uterine wall?</a:t>
            </a:r>
          </a:p>
          <a:p>
            <a:pPr lvl="1"/>
            <a:r>
              <a:rPr lang="en-US" sz="2000" dirty="0" smtClean="0"/>
              <a:t>1 week or less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What structures does the embryo have at 2 weeks?</a:t>
            </a:r>
          </a:p>
          <a:p>
            <a:pPr lvl="1"/>
            <a:r>
              <a:rPr lang="en-US" sz="2000" dirty="0" smtClean="0"/>
              <a:t>Rule of 2’s: a bi-laminar disk, 2 cavities, 2 placental components.  Cavities: amniotic cavity and yolk sac.  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What is the significance of the All-or-None phase?</a:t>
            </a:r>
          </a:p>
          <a:p>
            <a:pPr lvl="1"/>
            <a:r>
              <a:rPr lang="en-US" sz="2000" dirty="0" smtClean="0"/>
              <a:t>Any teratogen exposure either does not affect the fetus or the fetus is lost. 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How long is the All-or-None phase? 3 weeks after fertilization, until organogenesis.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Respiratory development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Congenital diaphragmatic hernia (prevalence: 4/10,000)</a:t>
            </a:r>
          </a:p>
          <a:p>
            <a:pPr lvl="1"/>
            <a:r>
              <a:rPr lang="en-US" dirty="0" smtClean="0"/>
              <a:t>incomplete diaphragm formation results in abdominal contents herniating into thorax</a:t>
            </a:r>
          </a:p>
          <a:p>
            <a:pPr lvl="2"/>
            <a:r>
              <a:rPr lang="en-US" dirty="0" smtClean="0"/>
              <a:t>May result from lack of diaphragm muscle or failure to close of  the left pericardioperitoneal canal</a:t>
            </a:r>
          </a:p>
          <a:p>
            <a:pPr lvl="1"/>
            <a:r>
              <a:rPr lang="en-US" dirty="0" smtClean="0"/>
              <a:t>Hypoplasia of thoracic organs(lungs, heart)</a:t>
            </a:r>
          </a:p>
          <a:p>
            <a:pPr lvl="1"/>
            <a:r>
              <a:rPr lang="en-US" dirty="0" smtClean="0"/>
              <a:t>Tx: surgery in utero (fatal at birth-scaphoid/hollowed abdomen)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Defects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Neonatal RDS(respiratory distress syndrome)</a:t>
            </a:r>
          </a:p>
          <a:p>
            <a:pPr lvl="1"/>
            <a:r>
              <a:rPr lang="en-US" dirty="0" smtClean="0"/>
              <a:t>Failure of surfactant production (&lt;26wks at birth)</a:t>
            </a:r>
          </a:p>
          <a:p>
            <a:pPr lvl="1"/>
            <a:r>
              <a:rPr lang="en-US" dirty="0" smtClean="0"/>
              <a:t>Lungs cant inflate: sx: gasping, cyanosis, asphyxiation</a:t>
            </a:r>
          </a:p>
          <a:p>
            <a:pPr lvl="1"/>
            <a:r>
              <a:rPr lang="en-US" dirty="0" smtClean="0"/>
              <a:t>Tx: surfactant replacement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Pulmonary Hypoplasia</a:t>
            </a:r>
          </a:p>
          <a:p>
            <a:pPr lvl="1"/>
            <a:r>
              <a:rPr lang="en-US" dirty="0" smtClean="0"/>
              <a:t>Diaphragmatic herniation/insufficiency</a:t>
            </a:r>
          </a:p>
          <a:p>
            <a:pPr lvl="1"/>
            <a:r>
              <a:rPr lang="en-US" dirty="0" smtClean="0"/>
              <a:t>Uretric bud obstruction or other kidney loss</a:t>
            </a:r>
          </a:p>
          <a:p>
            <a:pPr lvl="1"/>
            <a:r>
              <a:rPr lang="en-US" dirty="0" smtClean="0"/>
              <a:t>Congenital hiatal hernia (limits urine production)</a:t>
            </a:r>
          </a:p>
          <a:p>
            <a:pPr lvl="1"/>
            <a:r>
              <a:rPr lang="en-US" dirty="0" smtClean="0"/>
              <a:t>Oligohydraminos (limits urine production)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Lungs Quiz!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happens if there is a problem with kidney development? (to the lungs)</a:t>
            </a:r>
          </a:p>
          <a:p>
            <a:pPr lvl="1"/>
            <a:r>
              <a:rPr lang="en-US" dirty="0" smtClean="0"/>
              <a:t>Hypoplasia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Why would a baby be born with not enough surfactant?</a:t>
            </a:r>
          </a:p>
          <a:p>
            <a:pPr lvl="1"/>
            <a:r>
              <a:rPr lang="en-US" dirty="0" smtClean="0"/>
              <a:t>Less than 26 weeks gestation (RDS)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4 embryonic structures form the diaphragm?</a:t>
            </a:r>
          </a:p>
          <a:p>
            <a:pPr lvl="1"/>
            <a:r>
              <a:rPr lang="en-US" dirty="0" smtClean="0"/>
              <a:t>Septum transversum (mostly), body wall, pleuroperitoneal membranes (2), esophageal mesenchyme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From what and when do the lungs bud?</a:t>
            </a:r>
          </a:p>
          <a:p>
            <a:pPr lvl="1"/>
            <a:r>
              <a:rPr lang="en-US" dirty="0" smtClean="0"/>
              <a:t>The proximal foregut in week 4 (week of heartbeat)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Digestive 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Thyroid: late week 5 -buds down from the foramen cecum of the center of the tongue.</a:t>
            </a:r>
          </a:p>
          <a:p>
            <a:pPr lvl="1"/>
            <a:r>
              <a:rPr lang="en-US" dirty="0" smtClean="0"/>
              <a:t>Functional at wk 10-12</a:t>
            </a:r>
          </a:p>
          <a:p>
            <a:r>
              <a:rPr lang="en-US" dirty="0" smtClean="0"/>
              <a:t>Pancreas- Ventral and dorsal buds fuse</a:t>
            </a:r>
          </a:p>
          <a:p>
            <a:pPr lvl="1"/>
            <a:r>
              <a:rPr lang="en-US" dirty="0" smtClean="0"/>
              <a:t>Ventral bud: head, main pancreatic duct</a:t>
            </a:r>
          </a:p>
          <a:p>
            <a:pPr lvl="1"/>
            <a:r>
              <a:rPr lang="en-US" dirty="0" smtClean="0"/>
              <a:t>Dorsal bud: body and tail, accessory pancreatic duct</a:t>
            </a:r>
          </a:p>
          <a:p>
            <a:r>
              <a:rPr lang="en-US" dirty="0" smtClean="0"/>
              <a:t>Spleen-arises from dorsal mesentery</a:t>
            </a:r>
          </a:p>
          <a:p>
            <a:r>
              <a:rPr lang="en-US" dirty="0" smtClean="0"/>
              <a:t>Rotation of the GI tract(peritoneum fixes final position)</a:t>
            </a:r>
          </a:p>
          <a:p>
            <a:pPr lvl="1"/>
            <a:r>
              <a:rPr lang="en-US" dirty="0" smtClean="0"/>
              <a:t>90 degrees counterclockwise</a:t>
            </a:r>
          </a:p>
          <a:p>
            <a:pPr lvl="2"/>
            <a:r>
              <a:rPr lang="en-US" dirty="0" smtClean="0"/>
              <a:t>Around the s. mesenteric artery as the gut tube extends into the belly stalk (physiologic herniation)</a:t>
            </a:r>
          </a:p>
          <a:p>
            <a:pPr lvl="1"/>
            <a:r>
              <a:rPr lang="en-US" dirty="0" smtClean="0"/>
              <a:t>Then, 180 degrees counterclockwise (starts at wk10)</a:t>
            </a:r>
          </a:p>
          <a:p>
            <a:pPr lvl="2"/>
            <a:r>
              <a:rPr lang="en-US" dirty="0" smtClean="0"/>
              <a:t>Gut reenters the abdomen, midgut being positioned on the left side (cecum, ascending colon)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Bent-Up Arrow 3"/>
          <p:cNvSpPr/>
          <p:nvPr/>
        </p:nvSpPr>
        <p:spPr>
          <a:xfrm rot="16200000">
            <a:off x="266700" y="4610100"/>
            <a:ext cx="609600" cy="685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urved Right Arrow 4"/>
          <p:cNvSpPr/>
          <p:nvPr/>
        </p:nvSpPr>
        <p:spPr>
          <a:xfrm rot="5400000">
            <a:off x="381000" y="5410200"/>
            <a:ext cx="609600" cy="914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 Blood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gut divisions/Three unpaired arteries</a:t>
            </a:r>
          </a:p>
          <a:p>
            <a:pPr lvl="1"/>
            <a:r>
              <a:rPr lang="en-US" dirty="0" smtClean="0"/>
              <a:t>Foregut: stomach to first 1/3 of duodenum</a:t>
            </a:r>
          </a:p>
          <a:p>
            <a:pPr lvl="2"/>
            <a:r>
              <a:rPr lang="en-US" dirty="0" smtClean="0"/>
              <a:t>Celiac artery</a:t>
            </a:r>
          </a:p>
          <a:p>
            <a:pPr lvl="1"/>
            <a:r>
              <a:rPr lang="en-US" dirty="0" smtClean="0"/>
              <a:t>Midgut: last 2/3 of duodenum to ascending colon</a:t>
            </a:r>
          </a:p>
          <a:p>
            <a:pPr lvl="2"/>
            <a:r>
              <a:rPr lang="en-US" dirty="0" smtClean="0"/>
              <a:t>Superior mesenteric artery</a:t>
            </a:r>
          </a:p>
          <a:p>
            <a:pPr lvl="1"/>
            <a:r>
              <a:rPr lang="en-US" dirty="0" smtClean="0"/>
              <a:t>Hindgut: transverse colon to rectum</a:t>
            </a:r>
          </a:p>
          <a:p>
            <a:pPr lvl="2"/>
            <a:r>
              <a:rPr lang="en-US" dirty="0" smtClean="0"/>
              <a:t>Inferior mesenteric artery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Tracheoesophageal fistula (part of mesodermal defects)</a:t>
            </a:r>
          </a:p>
          <a:p>
            <a:pPr lvl="1"/>
            <a:r>
              <a:rPr lang="en-US" dirty="0" smtClean="0"/>
              <a:t>Though endodermal, these are associated with mesodermal defects because mesoderm coats the gut tube and is, in part, responsible for signals for growth/differentiation.</a:t>
            </a:r>
          </a:p>
          <a:p>
            <a:pPr lvl="1"/>
            <a:r>
              <a:rPr lang="en-US" dirty="0" smtClean="0"/>
              <a:t>Polyhydraminos, milk to the lungs and/or air to the stomach, asphyxiation/drowning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Thyroglossal Cyst/Sinus- the tube through which the thyroid descends remains patent and may fill with fluid.</a:t>
            </a:r>
          </a:p>
          <a:p>
            <a:endParaRPr lang="en-US" dirty="0" smtClean="0"/>
          </a:p>
          <a:p>
            <a:r>
              <a:rPr lang="en-US" dirty="0" smtClean="0"/>
              <a:t>Pyloric stenosis: larger (more muscular)sphincter, smaller opening at opening to duodenum</a:t>
            </a:r>
          </a:p>
          <a:p>
            <a:pPr lvl="1"/>
            <a:r>
              <a:rPr lang="en-US" dirty="0" smtClean="0"/>
              <a:t>Sx: infant (2-6w) with non-bilious post prandial vomiting, failure to thrive</a:t>
            </a:r>
          </a:p>
          <a:p>
            <a:pPr lvl="1"/>
            <a:r>
              <a:rPr lang="en-US" dirty="0" smtClean="0"/>
              <a:t>Dx: palpable olive-sized mass in the epigastric region</a:t>
            </a:r>
          </a:p>
          <a:p>
            <a:pPr lvl="1"/>
            <a:r>
              <a:rPr lang="en-US" dirty="0" smtClean="0"/>
              <a:t>Increased prevalence in males, non-blacks (dominant polygenic inheritance)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 defects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Annular pancreas: wraps duodenum, results from bilobed ventral pancreatic bulb</a:t>
            </a:r>
          </a:p>
          <a:p>
            <a:pPr lvl="1"/>
            <a:r>
              <a:rPr lang="en-US" dirty="0" smtClean="0"/>
              <a:t>Results in duodenal stenosis, gut malrotation, imperforate anus, polyhydraminos, pancreatitis/GI obstruction, jaundice</a:t>
            </a:r>
          </a:p>
          <a:p>
            <a:pPr lvl="1"/>
            <a:r>
              <a:rPr lang="en-US" dirty="0" smtClean="0"/>
              <a:t>Associated with Shh autosomal recessive -/-, Down’s syndrome</a:t>
            </a:r>
          </a:p>
          <a:p>
            <a:pPr lvl="1"/>
            <a:r>
              <a:rPr lang="en-US" dirty="0" smtClean="0"/>
              <a:t>Dx: UGI, CT, Ab Xray or ultrasound</a:t>
            </a:r>
          </a:p>
          <a:p>
            <a:pPr lvl="1"/>
            <a:r>
              <a:rPr lang="en-US" dirty="0" smtClean="0"/>
              <a:t>Tx: bypass surgery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Volvulus: torsion from malrotation or failure to be secured</a:t>
            </a:r>
          </a:p>
          <a:p>
            <a:pPr lvl="1"/>
            <a:r>
              <a:rPr lang="en-US" dirty="0" smtClean="0"/>
              <a:t>Increased risk in Duchenne’s muscular dystrophy</a:t>
            </a:r>
          </a:p>
          <a:p>
            <a:pPr lvl="1"/>
            <a:r>
              <a:rPr lang="en-US" dirty="0" smtClean="0"/>
              <a:t>Sx: bilious vomiting, pain, GI bleed, </a:t>
            </a:r>
          </a:p>
          <a:p>
            <a:pPr lvl="1"/>
            <a:r>
              <a:rPr lang="en-US" dirty="0" smtClean="0"/>
              <a:t> Results in acute obstruction with vessel/lymphatic compression, necrotic/stenotic bowel, venous engorgement</a:t>
            </a:r>
          </a:p>
          <a:p>
            <a:pPr lvl="1"/>
            <a:r>
              <a:rPr lang="en-US" dirty="0" smtClean="0"/>
              <a:t>Dx: upper/lower GI study, X-rays</a:t>
            </a:r>
          </a:p>
          <a:p>
            <a:pPr lvl="1"/>
            <a:r>
              <a:rPr lang="en-US" dirty="0" smtClean="0"/>
              <a:t>Tx: surgery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 Defects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Meckel’s diverticulum (omphalomesenteric fistula, cyst or ligament from failure of regression of the vitelline duct remnant of the allantois)</a:t>
            </a:r>
          </a:p>
          <a:p>
            <a:pPr lvl="1"/>
            <a:r>
              <a:rPr lang="en-US" dirty="0" smtClean="0"/>
              <a:t>Rule of 2s: 2% of population, 2% of which have sx, 2x more males, dx: 2yrs old</a:t>
            </a:r>
          </a:p>
          <a:p>
            <a:pPr lvl="1"/>
            <a:r>
              <a:rPr lang="en-US" dirty="0" smtClean="0"/>
              <a:t>2ft from ilium, 2 inches long, 2 types of abnormal lining</a:t>
            </a:r>
          </a:p>
          <a:p>
            <a:pPr lvl="1"/>
            <a:r>
              <a:rPr lang="en-US" dirty="0" smtClean="0"/>
              <a:t>In 2% of those that have it, presence of inappropriate gastric/pancreatic tissue causes self-digestion or adhesions</a:t>
            </a:r>
          </a:p>
          <a:p>
            <a:pPr lvl="1"/>
            <a:r>
              <a:rPr lang="en-US" dirty="0" smtClean="0"/>
              <a:t>Sx: peritonitis, appendicitis, ulcer, adhesions may lead to bowel obstruction</a:t>
            </a:r>
          </a:p>
          <a:p>
            <a:pPr lvl="1"/>
            <a:r>
              <a:rPr lang="en-US" dirty="0" smtClean="0"/>
              <a:t>Tx: treat infection, remove offending tissue (surgery)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Omphalocele 2.5/10,000</a:t>
            </a:r>
          </a:p>
          <a:p>
            <a:pPr lvl="1"/>
            <a:r>
              <a:rPr lang="en-US" dirty="0" smtClean="0"/>
              <a:t>Persistent herniation of abdominal contents through umbilicus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Gastroschisis: 1/10,000</a:t>
            </a:r>
          </a:p>
          <a:p>
            <a:pPr lvl="1"/>
            <a:r>
              <a:rPr lang="en-US" dirty="0" smtClean="0"/>
              <a:t>herniation of abdominal contents through abdominal folds </a:t>
            </a:r>
          </a:p>
          <a:p>
            <a:pPr lvl="1"/>
            <a:r>
              <a:rPr lang="en-US" dirty="0" smtClean="0"/>
              <a:t>Due to failure of lateral body folds to fuse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 Quiz!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Where and when do the thyroid form?</a:t>
            </a:r>
          </a:p>
          <a:p>
            <a:pPr lvl="1"/>
            <a:r>
              <a:rPr lang="en-US" dirty="0" smtClean="0"/>
              <a:t>Migrates down from the center of the tongue by week 12: Starts in late week 5. </a:t>
            </a:r>
          </a:p>
          <a:p>
            <a:r>
              <a:rPr lang="en-US" dirty="0" smtClean="0"/>
              <a:t>What does each pancreatic bud become in the adult pancreas?</a:t>
            </a:r>
          </a:p>
          <a:p>
            <a:pPr lvl="1"/>
            <a:r>
              <a:rPr lang="en-US" dirty="0" smtClean="0"/>
              <a:t>Ventral: Head and main pancreatic duct</a:t>
            </a:r>
          </a:p>
          <a:p>
            <a:pPr lvl="1"/>
            <a:r>
              <a:rPr lang="en-US" dirty="0" smtClean="0"/>
              <a:t>Dorsal: Body, tail and accessory pancreatic duct</a:t>
            </a:r>
          </a:p>
          <a:p>
            <a:r>
              <a:rPr lang="en-US" dirty="0" smtClean="0"/>
              <a:t>What two rotations are necessary for healthy GI formation?</a:t>
            </a:r>
          </a:p>
          <a:p>
            <a:pPr lvl="1"/>
            <a:r>
              <a:rPr lang="en-US" dirty="0" smtClean="0"/>
              <a:t>90 degrees counterclockwise, then 180 counterclockwise by wk10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Quiz II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phase comes after the All-or-None phase?</a:t>
            </a:r>
          </a:p>
          <a:p>
            <a:pPr lvl="1"/>
            <a:r>
              <a:rPr lang="en-US" sz="2000" dirty="0" smtClean="0"/>
              <a:t>Organogenesis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How long is Organogenesis?</a:t>
            </a:r>
          </a:p>
          <a:p>
            <a:pPr lvl="1"/>
            <a:r>
              <a:rPr lang="en-US" sz="2000" dirty="0" smtClean="0"/>
              <a:t> Weeks 3-8 (5-6 weeks)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What percent of structural defects occur during weeks 3-8?</a:t>
            </a:r>
          </a:p>
          <a:p>
            <a:pPr lvl="1"/>
            <a:r>
              <a:rPr lang="en-US" sz="2000" dirty="0" smtClean="0"/>
              <a:t>90%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What structures form during week 3?</a:t>
            </a:r>
          </a:p>
          <a:p>
            <a:pPr lvl="1"/>
            <a:r>
              <a:rPr lang="en-US" sz="2000" dirty="0" smtClean="0"/>
              <a:t>Rule of 3’s: 3 germ layers: ecto, meso, endoderm.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 Quiz II!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are the three arteries of the foregut and what parts do they supply?</a:t>
            </a:r>
          </a:p>
          <a:p>
            <a:pPr lvl="1"/>
            <a:r>
              <a:rPr lang="en-US" dirty="0" smtClean="0"/>
              <a:t>Foregut: celiac	 Midgut: s. mesenteric</a:t>
            </a:r>
          </a:p>
          <a:p>
            <a:pPr lvl="1"/>
            <a:r>
              <a:rPr lang="en-US" dirty="0" smtClean="0"/>
              <a:t>Hindgut: i. mesenteric artery</a:t>
            </a:r>
          </a:p>
          <a:p>
            <a:r>
              <a:rPr lang="en-US" dirty="0" smtClean="0"/>
              <a:t>Name a GI defect associated with VACTERL mesodermal problems.</a:t>
            </a:r>
          </a:p>
          <a:p>
            <a:pPr lvl="1"/>
            <a:r>
              <a:rPr lang="en-US" dirty="0" smtClean="0"/>
              <a:t>Tracheoesophageal fistula, can result in polyhydraminos</a:t>
            </a:r>
          </a:p>
          <a:p>
            <a:r>
              <a:rPr lang="en-US" dirty="0" smtClean="0"/>
              <a:t>What's the difference between gastroschisis and omphalocele?</a:t>
            </a:r>
          </a:p>
          <a:p>
            <a:pPr lvl="1"/>
            <a:r>
              <a:rPr lang="en-US" dirty="0" smtClean="0"/>
              <a:t>Gastroschisis: prevalence 1/10,000, abdominal herniation through abdominal folds instead of the umbilicus with omphalocele, which is more common at 2.5/10,000.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 Quiz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Meckel’s diverticulum (yolk sac remnant) has what characteristics?</a:t>
            </a:r>
          </a:p>
          <a:p>
            <a:pPr lvl="1"/>
            <a:r>
              <a:rPr lang="en-US" dirty="0" smtClean="0"/>
              <a:t>Rule of 2’s: 2% of population, 2% of which have sx(adhesions, self digestion), 2x more males, dx: 2yrs old, 2ft from ilium, 2 inches long, 2 types of abnormal lining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is a thyroglossal cyst?</a:t>
            </a:r>
          </a:p>
          <a:p>
            <a:pPr lvl="1"/>
            <a:r>
              <a:rPr lang="en-US" dirty="0" smtClean="0"/>
              <a:t>A remnant of the path of the descent of the thyroid.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is pyloric stenosis?</a:t>
            </a:r>
          </a:p>
          <a:p>
            <a:pPr lvl="1"/>
            <a:r>
              <a:rPr lang="en-US" dirty="0" smtClean="0"/>
              <a:t>The pyloric sphincter wont let food out of the stomach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pancreatic defect is associated with a sonic hedgehog mutation?</a:t>
            </a:r>
          </a:p>
          <a:p>
            <a:pPr lvl="1"/>
            <a:r>
              <a:rPr lang="en-US" dirty="0" smtClean="0"/>
              <a:t>Annular pancreas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Urinary and Genital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733800"/>
            <a:ext cx="8229600" cy="4389120"/>
          </a:xfrm>
        </p:spPr>
        <p:txBody>
          <a:bodyPr/>
          <a:lstStyle/>
          <a:p>
            <a:r>
              <a:rPr lang="en-US" dirty="0" smtClean="0"/>
              <a:t>*see supplementary ppt for more detail on this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Urogenital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Intermediate mesoderm divides cloaca into rectum and bladder, urethra and vagina (females)</a:t>
            </a:r>
          </a:p>
          <a:p>
            <a:r>
              <a:rPr lang="en-US" dirty="0" smtClean="0"/>
              <a:t>Intermediate mesoderm</a:t>
            </a:r>
            <a:r>
              <a:rPr lang="en-US" dirty="0" smtClean="0">
                <a:sym typeface="Wingdings" pitchFamily="2" charset="2"/>
              </a:rPr>
              <a:t> mesonephric ducts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Uretric bud: kidney, ureters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The rest of the mesonephric duct: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Forms the trigone of the bladder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Wolffian duct (males): Seminal vesicles, ductus deferens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Paramesonephric ductsMullerian ducts: uterus, top of vagina, fallopian tubes</a:t>
            </a:r>
          </a:p>
          <a:p>
            <a:pPr lvl="2"/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Sex determination (male: SRY gene initiates)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Estrogen: male brain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Testosterone: internal male genitalia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DHT: external male genitalia</a:t>
            </a:r>
          </a:p>
          <a:p>
            <a:pPr lvl="2"/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Urogenital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 atresia (part of mesodermal defects)(see TE fistula)</a:t>
            </a:r>
          </a:p>
          <a:p>
            <a:pPr lvl="1"/>
            <a:r>
              <a:rPr lang="en-US" dirty="0" smtClean="0"/>
              <a:t>Incomplete partitioning </a:t>
            </a:r>
          </a:p>
          <a:p>
            <a:pPr lvl="1"/>
            <a:r>
              <a:rPr lang="en-US" dirty="0" smtClean="0"/>
              <a:t>Blind end rectum</a:t>
            </a:r>
          </a:p>
          <a:p>
            <a:r>
              <a:rPr lang="en-US" dirty="0" smtClean="0"/>
              <a:t>Urachal fistula, cyst, or sinus</a:t>
            </a:r>
            <a:r>
              <a:rPr lang="en-US" dirty="0" smtClean="0">
                <a:sym typeface="Wingdings" pitchFamily="2" charset="2"/>
              </a:rPr>
              <a:t> can result in urine from umbiliacus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Exostrophy of bladder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Failure of penis formation in males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Genital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XX male/XY female 1/20,000</a:t>
            </a:r>
          </a:p>
          <a:p>
            <a:pPr lvl="1"/>
            <a:r>
              <a:rPr lang="en-US" dirty="0" smtClean="0"/>
              <a:t>Wnt4, Dax, SRY or receptor abnormalities</a:t>
            </a:r>
          </a:p>
          <a:p>
            <a:pPr lvl="1"/>
            <a:r>
              <a:rPr lang="en-US" dirty="0" smtClean="0"/>
              <a:t>Dx: karyotyping, physical exam</a:t>
            </a:r>
          </a:p>
          <a:p>
            <a:pPr lvl="1"/>
            <a:r>
              <a:rPr lang="en-US" dirty="0" smtClean="0"/>
              <a:t>Sx: infertility</a:t>
            </a:r>
          </a:p>
          <a:p>
            <a:pPr lvl="1"/>
            <a:r>
              <a:rPr lang="en-US" dirty="0" smtClean="0"/>
              <a:t>Tx: surgical correction often does not affect fertility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Pseudohermaphroditism</a:t>
            </a:r>
          </a:p>
          <a:p>
            <a:pPr lvl="1"/>
            <a:r>
              <a:rPr lang="en-US" dirty="0" smtClean="0"/>
              <a:t>XY female with androgen insensitivity or MIF resistance</a:t>
            </a:r>
          </a:p>
          <a:p>
            <a:pPr lvl="1"/>
            <a:r>
              <a:rPr lang="en-US" dirty="0" smtClean="0"/>
              <a:t>Testes may become trapped in the broad ligament</a:t>
            </a:r>
          </a:p>
          <a:p>
            <a:pPr lvl="1"/>
            <a:r>
              <a:rPr lang="en-US" dirty="0" smtClean="0"/>
              <a:t>Other causes: CAH, mosiacism, 5a reductase deficiency</a:t>
            </a:r>
          </a:p>
          <a:p>
            <a:pPr lvl="1"/>
            <a:r>
              <a:rPr lang="en-US" dirty="0" smtClean="0"/>
              <a:t>Sx: infertility, gonadal tumors</a:t>
            </a:r>
          </a:p>
          <a:p>
            <a:pPr lvl="1"/>
            <a:r>
              <a:rPr lang="en-US" dirty="0" smtClean="0"/>
              <a:t>Tx: controversial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Genital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Potter’s syndrome/sequence (1/3000)</a:t>
            </a:r>
          </a:p>
          <a:p>
            <a:pPr lvl="1"/>
            <a:r>
              <a:rPr lang="en-US" dirty="0" smtClean="0"/>
              <a:t>No metanephros/kidney (renal agenesis)</a:t>
            </a:r>
          </a:p>
          <a:p>
            <a:pPr lvl="1"/>
            <a:r>
              <a:rPr lang="en-US" dirty="0" smtClean="0"/>
              <a:t>No urine</a:t>
            </a:r>
            <a:r>
              <a:rPr lang="en-US" dirty="0" smtClean="0">
                <a:sym typeface="Wingdings" pitchFamily="2" charset="2"/>
              </a:rPr>
              <a:t>pulmonary hypoplasia, limb deformities (sirenomelia/Mermaid syndrome), wrinkled skin, atypical facial features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100% fatal a few days after birth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Horseshoe kidney (1/400)</a:t>
            </a:r>
          </a:p>
          <a:p>
            <a:pPr lvl="1"/>
            <a:r>
              <a:rPr lang="en-US" dirty="0" smtClean="0"/>
              <a:t>Renal fusion can increase risk of obstruction, stones, cancer</a:t>
            </a:r>
          </a:p>
          <a:p>
            <a:pPr lvl="1"/>
            <a:r>
              <a:rPr lang="en-US" dirty="0" smtClean="0"/>
              <a:t>Increased risk with Turner’s syndrome</a:t>
            </a:r>
          </a:p>
          <a:p>
            <a:pPr lvl="1"/>
            <a:r>
              <a:rPr lang="en-US" dirty="0" smtClean="0"/>
              <a:t>Usually Dx’d at autopsy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Genital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Pelvic kidney (failure to migrate up)</a:t>
            </a:r>
          </a:p>
          <a:p>
            <a:r>
              <a:rPr lang="en-US" dirty="0" smtClean="0"/>
              <a:t>Cryptorchidism: failure of testes to descend~ with increased rates of testicular cancer</a:t>
            </a:r>
          </a:p>
          <a:p>
            <a:r>
              <a:rPr lang="en-US" dirty="0" smtClean="0"/>
              <a:t>Hypospadius: urethra opens on the inferior aspect of the penis (Epispadius is above)</a:t>
            </a:r>
          </a:p>
          <a:p>
            <a:r>
              <a:rPr lang="en-US" dirty="0" smtClean="0"/>
              <a:t>Uterine anomalies: failure of fusion of the Mullerian tubes: bicornate, septated uterus</a:t>
            </a:r>
          </a:p>
          <a:p>
            <a:pPr lvl="1"/>
            <a:r>
              <a:rPr lang="en-US" dirty="0" smtClean="0"/>
              <a:t>Unicornate uterus</a:t>
            </a:r>
          </a:p>
          <a:p>
            <a:pPr lvl="1"/>
            <a:r>
              <a:rPr lang="en-US" dirty="0" smtClean="0"/>
              <a:t>Cervical atresia</a:t>
            </a:r>
          </a:p>
          <a:p>
            <a:pPr lvl="1"/>
            <a:r>
              <a:rPr lang="en-US" dirty="0" smtClean="0"/>
              <a:t>Sx: infertility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 Quiz!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From what do the male reproductive ducts form?</a:t>
            </a:r>
          </a:p>
          <a:p>
            <a:pPr lvl="1"/>
            <a:r>
              <a:rPr lang="en-US" dirty="0" smtClean="0"/>
              <a:t>Wolffian ducts</a:t>
            </a:r>
          </a:p>
          <a:p>
            <a:r>
              <a:rPr lang="en-US" dirty="0" smtClean="0"/>
              <a:t>From what do the uterus and female reproductive ducts form?</a:t>
            </a:r>
          </a:p>
          <a:p>
            <a:pPr lvl="1"/>
            <a:r>
              <a:rPr lang="en-US" dirty="0" smtClean="0"/>
              <a:t>Mullerian ducts</a:t>
            </a:r>
          </a:p>
          <a:p>
            <a:r>
              <a:rPr lang="en-US" dirty="0" smtClean="0"/>
              <a:t>What happens if the Mullerian ducts fuse improperly?</a:t>
            </a:r>
          </a:p>
          <a:p>
            <a:pPr lvl="1"/>
            <a:r>
              <a:rPr lang="en-US" dirty="0" smtClean="0"/>
              <a:t>Bicornate, unicornate uterus, cervical atresia</a:t>
            </a:r>
          </a:p>
          <a:p>
            <a:r>
              <a:rPr lang="en-US" dirty="0" smtClean="0"/>
              <a:t>From what does the bladder/rectum form? </a:t>
            </a:r>
          </a:p>
          <a:p>
            <a:pPr lvl="1"/>
            <a:r>
              <a:rPr lang="en-US" dirty="0" smtClean="0"/>
              <a:t>From intermediate mesoderm, which divides the cloaca into bladder and rectum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 Quiz II!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genetic changes can result in XX males or XY females?</a:t>
            </a:r>
          </a:p>
          <a:p>
            <a:pPr lvl="1"/>
            <a:r>
              <a:rPr lang="en-US" dirty="0" smtClean="0"/>
              <a:t>Wnt4, DAX, SRY or their receptor genes</a:t>
            </a:r>
          </a:p>
          <a:p>
            <a:r>
              <a:rPr lang="en-US" dirty="0" smtClean="0"/>
              <a:t>Name two causes of pseudohermaphroditism</a:t>
            </a:r>
          </a:p>
          <a:p>
            <a:pPr lvl="1"/>
            <a:r>
              <a:rPr lang="en-US" dirty="0" smtClean="0"/>
              <a:t>Androgen insensitivity</a:t>
            </a:r>
          </a:p>
          <a:p>
            <a:pPr lvl="1"/>
            <a:r>
              <a:rPr lang="en-US" dirty="0" smtClean="0"/>
              <a:t>Mullerian Inhibiting Factor resistance</a:t>
            </a:r>
          </a:p>
          <a:p>
            <a:r>
              <a:rPr lang="en-US" dirty="0" smtClean="0"/>
              <a:t>What is Potter’s Syndrome?</a:t>
            </a:r>
          </a:p>
          <a:p>
            <a:pPr lvl="1"/>
            <a:r>
              <a:rPr lang="en-US" dirty="0" smtClean="0"/>
              <a:t>No kidney and look like a mermaid.  But you die.</a:t>
            </a:r>
          </a:p>
          <a:p>
            <a:r>
              <a:rPr lang="en-US" dirty="0" smtClean="0"/>
              <a:t>How prevalent is horseshoe kidney?</a:t>
            </a:r>
          </a:p>
          <a:p>
            <a:pPr lvl="1"/>
            <a:r>
              <a:rPr lang="en-US" dirty="0" smtClean="0"/>
              <a:t>1/400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Quiz III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770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is the defect associated with teratogens in week 3?</a:t>
            </a:r>
          </a:p>
          <a:p>
            <a:pPr lvl="1"/>
            <a:r>
              <a:rPr lang="en-US" sz="2000" dirty="0" smtClean="0"/>
              <a:t>Spina bifida (failure of closure of the neural tube)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What structures form during week 4?</a:t>
            </a:r>
          </a:p>
          <a:p>
            <a:pPr lvl="1"/>
            <a:r>
              <a:rPr lang="en-US" sz="2000" dirty="0" smtClean="0"/>
              <a:t>Rule of 4’s: 4 limb buds, 4 branchial arches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What are the defects associated with weeks 4 and 5, and 4-6?</a:t>
            </a:r>
          </a:p>
          <a:p>
            <a:pPr lvl="1"/>
            <a:r>
              <a:rPr lang="en-US" sz="2000" dirty="0" smtClean="0"/>
              <a:t>Wk 4-5: limb</a:t>
            </a:r>
          </a:p>
          <a:p>
            <a:pPr lvl="1"/>
            <a:r>
              <a:rPr lang="en-US" sz="2000" dirty="0" smtClean="0"/>
              <a:t>Wk 4-6: heart defects, including VSD, ASD, TA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What structures form during week 5?</a:t>
            </a:r>
          </a:p>
          <a:p>
            <a:pPr lvl="1"/>
            <a:r>
              <a:rPr lang="en-US" sz="2000" dirty="0" smtClean="0"/>
              <a:t>Limbs, heart (still forming), and gonads, kidney, bladder and rectum.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67000"/>
            <a:ext cx="10210800" cy="1143000"/>
          </a:xfrm>
        </p:spPr>
        <p:txBody>
          <a:bodyPr/>
          <a:lstStyle/>
          <a:p>
            <a:r>
              <a:rPr lang="en-US" dirty="0" smtClean="0"/>
              <a:t>The Brain and the Branchial Arches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0"/>
            <a:ext cx="8229600" cy="438912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Day 18-21(wk3): Neural plate folds to form the neural tube</a:t>
            </a:r>
          </a:p>
          <a:p>
            <a:pPr lvl="1"/>
            <a:r>
              <a:rPr lang="en-US" dirty="0" smtClean="0"/>
              <a:t>Alar plate(dorsal): sensory</a:t>
            </a:r>
          </a:p>
          <a:p>
            <a:pPr lvl="1"/>
            <a:r>
              <a:rPr lang="en-US" dirty="0" smtClean="0"/>
              <a:t>Basal plate(ventral): motor</a:t>
            </a:r>
          </a:p>
          <a:p>
            <a:pPr lvl="1"/>
            <a:r>
              <a:rPr lang="en-US" dirty="0" smtClean="0"/>
              <a:t>Neural Plate</a:t>
            </a:r>
            <a:r>
              <a:rPr lang="en-US" dirty="0" smtClean="0">
                <a:sym typeface="Wingdings" pitchFamily="2" charset="2"/>
              </a:rPr>
              <a:t> Neural tube Brain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Expands in front to form telencephalon, diencephalon (forebrain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Mesenchephalon (midbrain)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Metencephalon, myelincephalon (pons, cerebellum, medulla)</a:t>
            </a:r>
          </a:p>
          <a:p>
            <a:r>
              <a:rPr lang="en-US" dirty="0" smtClean="0"/>
              <a:t>Craniofacial : Eye formation</a:t>
            </a:r>
          </a:p>
          <a:p>
            <a:pPr lvl="1"/>
            <a:r>
              <a:rPr lang="en-US" dirty="0" smtClean="0"/>
              <a:t>Pax6 gene in the optic placode, optic cup(retina), optic stalk</a:t>
            </a:r>
          </a:p>
          <a:p>
            <a:pPr lvl="2"/>
            <a:r>
              <a:rPr lang="en-US" dirty="0" smtClean="0"/>
              <a:t>Lens buds in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Development</a:t>
            </a:r>
            <a:endParaRPr lang="en-US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6010275" cy="451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5257800"/>
            <a:ext cx="3429000" cy="64633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Rhombencephalon(hindbrain)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1524000"/>
            <a:ext cx="2514600" cy="147732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Telencephalon: cerebral cortex, caudate nucleus ,putamen, amygdala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3048000"/>
            <a:ext cx="2362200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Diencephalon: thalamus, hypothalamus, retina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0" y="4038600"/>
            <a:ext cx="2057400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Mesencephalon: midbrain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0" y="4724400"/>
            <a:ext cx="2362200" cy="92333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Metencephalon: pons, cerebellum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038600"/>
            <a:ext cx="327660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Mesencephalon(midbrain)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2743200"/>
            <a:ext cx="2971800" cy="64633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Prosencephalon(forebrain)</a:t>
            </a:r>
          </a:p>
          <a:p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3048000" y="2819400"/>
            <a:ext cx="2895600" cy="2286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048000" y="3124200"/>
            <a:ext cx="2895600" cy="2286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3429000" y="4191000"/>
            <a:ext cx="2590800" cy="2286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505200" y="5257800"/>
            <a:ext cx="2514600" cy="1524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3505200" y="5791200"/>
            <a:ext cx="2514600" cy="1524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96000" y="5715000"/>
            <a:ext cx="3048000" cy="36933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Myelencephalon</a:t>
            </a:r>
            <a:r>
              <a:rPr lang="en-US" dirty="0" smtClean="0"/>
              <a:t>: medulla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Craniofacial formation: Branchial Arches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Branchial /Pharyngeal Arches (mesoderm)</a:t>
            </a:r>
          </a:p>
          <a:p>
            <a:pPr lvl="1"/>
            <a:r>
              <a:rPr lang="en-US" dirty="0" smtClean="0"/>
              <a:t>Begin developing at week 4</a:t>
            </a:r>
          </a:p>
          <a:p>
            <a:pPr lvl="1"/>
            <a:r>
              <a:rPr lang="en-US" dirty="0" smtClean="0"/>
              <a:t>Ectoderm on outside, endoderm on inside</a:t>
            </a:r>
          </a:p>
          <a:p>
            <a:pPr lvl="1"/>
            <a:r>
              <a:rPr lang="en-US" dirty="0" smtClean="0"/>
              <a:t>Between arches, ectoderm contacts endoderm (pharyngeal membrane)</a:t>
            </a:r>
          </a:p>
          <a:p>
            <a:pPr lvl="2"/>
            <a:r>
              <a:rPr lang="en-US" dirty="0" smtClean="0"/>
              <a:t>Forms tympanic membrane (b/w BA 1 and BA 2)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Branchial arches/Pharyngeal arches</a:t>
            </a:r>
          </a:p>
          <a:p>
            <a:pPr lvl="1"/>
            <a:r>
              <a:rPr lang="en-US" dirty="0" smtClean="0"/>
              <a:t>Face: Muscles of the face, Palatine tonsil</a:t>
            </a:r>
          </a:p>
          <a:p>
            <a:pPr lvl="1"/>
            <a:r>
              <a:rPr lang="en-US" dirty="0" smtClean="0"/>
              <a:t>Tongue (1,3,4 BA)</a:t>
            </a:r>
          </a:p>
          <a:p>
            <a:pPr lvl="1"/>
            <a:r>
              <a:rPr lang="en-US" dirty="0" smtClean="0"/>
              <a:t>Ear</a:t>
            </a:r>
          </a:p>
          <a:p>
            <a:pPr lvl="2"/>
            <a:r>
              <a:rPr lang="en-US" dirty="0" smtClean="0"/>
              <a:t>The inner ear/Eustachian tube</a:t>
            </a:r>
          </a:p>
          <a:p>
            <a:pPr lvl="2"/>
            <a:r>
              <a:rPr lang="en-US" dirty="0" smtClean="0"/>
              <a:t>Incus, malleus and stapes </a:t>
            </a:r>
          </a:p>
          <a:p>
            <a:pPr lvl="1"/>
            <a:r>
              <a:rPr lang="en-US" dirty="0" smtClean="0"/>
              <a:t>Glands: Thymus, Parathyroid</a:t>
            </a:r>
          </a:p>
          <a:p>
            <a:pPr lvl="2"/>
            <a:r>
              <a:rPr lang="en-US" dirty="0" smtClean="0"/>
              <a:t>Parafollicular C cells of the thyroid</a:t>
            </a:r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0984" y="2057401"/>
            <a:ext cx="3093016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Branchial Arch One: Mandibular 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muscles of mastication </a:t>
            </a:r>
          </a:p>
          <a:p>
            <a:r>
              <a:rPr lang="en-US" dirty="0" smtClean="0"/>
              <a:t>tensor tympani</a:t>
            </a:r>
          </a:p>
          <a:p>
            <a:r>
              <a:rPr lang="en-US" dirty="0" smtClean="0"/>
              <a:t> tensor veli palatini maxilla</a:t>
            </a:r>
          </a:p>
          <a:p>
            <a:r>
              <a:rPr lang="en-US" dirty="0" smtClean="0"/>
              <a:t> mandible (only as a model for mandible not actual formation of mandible)</a:t>
            </a:r>
          </a:p>
          <a:p>
            <a:r>
              <a:rPr lang="en-US" b="1" dirty="0" smtClean="0"/>
              <a:t>the incus and malleus of the middle ear</a:t>
            </a:r>
          </a:p>
          <a:p>
            <a:r>
              <a:rPr lang="en-US" dirty="0" smtClean="0"/>
              <a:t>Meckel's cartilage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Innervation: Trigeminal nerve (V2 and V3)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Blood: Maxillary artery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Branchial Arch Two: Hyoid 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Muscles of facial expression</a:t>
            </a:r>
          </a:p>
          <a:p>
            <a:r>
              <a:rPr lang="en-US" dirty="0" smtClean="0"/>
              <a:t> buccinator</a:t>
            </a:r>
          </a:p>
          <a:p>
            <a:r>
              <a:rPr lang="en-US" dirty="0" smtClean="0"/>
              <a:t> platysma</a:t>
            </a:r>
          </a:p>
          <a:p>
            <a:r>
              <a:rPr lang="en-US" dirty="0" smtClean="0"/>
              <a:t>stapedius</a:t>
            </a:r>
          </a:p>
          <a:p>
            <a:r>
              <a:rPr lang="en-US" dirty="0" smtClean="0"/>
              <a:t>stylohyoid</a:t>
            </a:r>
          </a:p>
          <a:p>
            <a:r>
              <a:rPr lang="en-US" b="1" dirty="0" smtClean="0"/>
              <a:t>Stapes of middle ear</a:t>
            </a:r>
          </a:p>
          <a:p>
            <a:r>
              <a:rPr lang="en-US" dirty="0" smtClean="0"/>
              <a:t>styloid process, </a:t>
            </a:r>
          </a:p>
          <a:p>
            <a:r>
              <a:rPr lang="en-US" dirty="0" smtClean="0"/>
              <a:t>hyoid (lesser horn and upper part of body), </a:t>
            </a:r>
          </a:p>
          <a:p>
            <a:r>
              <a:rPr lang="en-US" dirty="0" smtClean="0"/>
              <a:t>Reichert's cartilage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Innervation: Facial nerve (VII)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Blood:  Stapedial Artery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Branchial Arch Three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Stylopharyngeus Hyoid (greater horn and lower part of body)</a:t>
            </a:r>
          </a:p>
          <a:p>
            <a:r>
              <a:rPr lang="en-US" b="1" dirty="0" smtClean="0"/>
              <a:t> thymus</a:t>
            </a:r>
          </a:p>
          <a:p>
            <a:r>
              <a:rPr lang="en-US" b="1" dirty="0" smtClean="0"/>
              <a:t> inferior parathyroid gland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Innervation:  Glossopharyngeal nerve (IX)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Blood: Common carotid/Internal carotid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Branchial Arch Four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cricothyroid muscle</a:t>
            </a:r>
          </a:p>
          <a:p>
            <a:r>
              <a:rPr lang="en-US" dirty="0" smtClean="0"/>
              <a:t> all intrinsic muscles of soft palate including levator veli palatini </a:t>
            </a:r>
          </a:p>
          <a:p>
            <a:r>
              <a:rPr lang="en-US" b="1" dirty="0" smtClean="0"/>
              <a:t>thyroid cartilage</a:t>
            </a:r>
          </a:p>
          <a:p>
            <a:r>
              <a:rPr lang="en-US" dirty="0" smtClean="0"/>
              <a:t> epiglottic cartilage</a:t>
            </a:r>
          </a:p>
          <a:p>
            <a:r>
              <a:rPr lang="en-US" b="1" dirty="0" smtClean="0"/>
              <a:t>superior parathyroid gland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Innervation:  Vagus nerve (X),Superior laryngeal nerve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Blood: Right side: subclavian artery Left side: aortic arch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Branchial Arches 5 &amp;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intrinsic muscles of larynx except the cricothyroid muscle </a:t>
            </a:r>
          </a:p>
          <a:p>
            <a:r>
              <a:rPr lang="en-US" dirty="0" smtClean="0"/>
              <a:t>cricoid cartilage</a:t>
            </a:r>
          </a:p>
          <a:p>
            <a:r>
              <a:rPr lang="en-US" dirty="0" smtClean="0"/>
              <a:t>arytenoid cartilages</a:t>
            </a:r>
          </a:p>
          <a:p>
            <a:r>
              <a:rPr lang="en-US" dirty="0" smtClean="0"/>
              <a:t> corniculate cartilage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Innervation:</a:t>
            </a:r>
            <a:r>
              <a:rPr lang="en-US" baseline="30000" dirty="0" smtClean="0">
                <a:solidFill>
                  <a:srgbClr val="00B050"/>
                </a:solidFill>
              </a:rPr>
              <a:t>  </a:t>
            </a:r>
            <a:r>
              <a:rPr lang="en-US" dirty="0" smtClean="0">
                <a:solidFill>
                  <a:srgbClr val="00B050"/>
                </a:solidFill>
              </a:rPr>
              <a:t>Vagus nerve (X),Recurrent laryngeal nerve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Blood: Right side: pulmonary artery Left side: Pulmonary artery and ductus arteriosus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343400" y="1524000"/>
            <a:ext cx="609600" cy="5181600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228600" y="1371600"/>
            <a:ext cx="4038600" cy="533400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733800" y="1524000"/>
            <a:ext cx="533400" cy="51816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Pharyngeal/Branchial Arches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810000" y="1524000"/>
            <a:ext cx="1066800" cy="91440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810000" y="2590800"/>
            <a:ext cx="1066800" cy="91440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774374" y="3669475"/>
            <a:ext cx="1066800" cy="91440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810000" y="4724400"/>
            <a:ext cx="1066800" cy="91440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810000" y="5562600"/>
            <a:ext cx="1066800" cy="91440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1524000"/>
            <a:ext cx="25146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Endoderm</a:t>
            </a:r>
          </a:p>
          <a:p>
            <a:r>
              <a:rPr lang="en-US" dirty="0" smtClean="0"/>
              <a:t>(inside the future throat of the  fetus)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3352800"/>
            <a:ext cx="24384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Pharyngeal Pouch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29200" y="1219200"/>
            <a:ext cx="1295400" cy="369332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Mesoderm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29200" y="1676400"/>
            <a:ext cx="2819400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Ectoderm (neural tube)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15000" y="2286000"/>
            <a:ext cx="2743200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Pharyngeal cleft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038600" y="18288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038600" y="28956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038600" y="4038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191000" y="5029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91000" y="5791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29200" y="2743200"/>
            <a:ext cx="3429000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Pharyngeal membrane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733800" y="3733800"/>
            <a:ext cx="33528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Inferior parathyroid gland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733800" y="4114800"/>
            <a:ext cx="16764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Thymus gland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733800" y="4800600"/>
            <a:ext cx="33528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Superior Parathyroid Glands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733800" y="5257800"/>
            <a:ext cx="25908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Ultimobranchial body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1600200"/>
            <a:ext cx="3657600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PA-PP1</a:t>
            </a:r>
            <a:r>
              <a:rPr lang="en-US" dirty="0" smtClean="0">
                <a:sym typeface="Wingdings" pitchFamily="2" charset="2"/>
              </a:rPr>
              <a:t>tubotympanic recesstympanic cavity of middle ear, auditory/Eustachian tube</a:t>
            </a:r>
          </a:p>
          <a:p>
            <a:r>
              <a:rPr lang="en-US" dirty="0" smtClean="0">
                <a:sym typeface="Wingdings" pitchFamily="2" charset="2"/>
              </a:rPr>
              <a:t>-connects middle ear to pharynx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2590800"/>
            <a:ext cx="36576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PA-PP2 and PM2: forms palatine tonsil, infiltrated by lymphoid tissue during mo 3-5 (week 12-20)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3733800"/>
            <a:ext cx="3657600" cy="17543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PA-PP3-</a:t>
            </a:r>
          </a:p>
          <a:p>
            <a:r>
              <a:rPr lang="en-US" dirty="0" smtClean="0"/>
              <a:t>Dorsal- inferior parathyroid glands, must migrate to future location, source of ectopic parathyroid glands</a:t>
            </a:r>
          </a:p>
          <a:p>
            <a:r>
              <a:rPr lang="en-US" dirty="0" smtClean="0"/>
              <a:t>Ventral-Thymus gland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4826675"/>
            <a:ext cx="3657600" cy="20313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PA-PP4- </a:t>
            </a:r>
          </a:p>
          <a:p>
            <a:r>
              <a:rPr lang="en-US" dirty="0" smtClean="0"/>
              <a:t>Dorsal- superior parathyroid glands</a:t>
            </a:r>
          </a:p>
          <a:p>
            <a:r>
              <a:rPr lang="en-US" dirty="0" smtClean="0"/>
              <a:t>Ventral- Ultimobranchial body/5</a:t>
            </a:r>
            <a:r>
              <a:rPr lang="en-US" baseline="30000" dirty="0" smtClean="0"/>
              <a:t>th</a:t>
            </a:r>
            <a:r>
              <a:rPr lang="en-US" dirty="0" smtClean="0"/>
              <a:t> PA, migrates to thyroid, implants to form C/parafollicular cells of the  thyroid. (secretes calcitonin)</a:t>
            </a:r>
            <a:endParaRPr lang="en-US" dirty="0"/>
          </a:p>
        </p:txBody>
      </p:sp>
      <p:sp>
        <p:nvSpPr>
          <p:cNvPr id="38" name="Left Arrow 37"/>
          <p:cNvSpPr/>
          <p:nvPr/>
        </p:nvSpPr>
        <p:spPr>
          <a:xfrm>
            <a:off x="4953000" y="2362200"/>
            <a:ext cx="685800" cy="304800"/>
          </a:xfrm>
          <a:prstGeom prst="left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Arrow 38"/>
          <p:cNvSpPr/>
          <p:nvPr/>
        </p:nvSpPr>
        <p:spPr>
          <a:xfrm>
            <a:off x="3505200" y="3505200"/>
            <a:ext cx="457200" cy="2286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4114800" y="3429000"/>
            <a:ext cx="457200" cy="304800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4114800" y="2362200"/>
            <a:ext cx="457200" cy="304800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4114800" y="4495800"/>
            <a:ext cx="457200" cy="304800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733800" y="3276600"/>
            <a:ext cx="25908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Palatine Tonsils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0" y="5334000"/>
            <a:ext cx="320040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 cells of the thyroid gland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334000" y="5867400"/>
            <a:ext cx="2362200" cy="381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Pharyngeal Arch</a:t>
            </a:r>
            <a:endParaRPr lang="en-US" dirty="0"/>
          </a:p>
        </p:txBody>
      </p:sp>
      <p:sp>
        <p:nvSpPr>
          <p:cNvPr id="48" name="Left Arrow 47"/>
          <p:cNvSpPr/>
          <p:nvPr/>
        </p:nvSpPr>
        <p:spPr>
          <a:xfrm>
            <a:off x="4876800" y="5867400"/>
            <a:ext cx="381000" cy="381000"/>
          </a:xfrm>
          <a:prstGeom prst="lef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3276600" y="1600200"/>
            <a:ext cx="1295400" cy="1066800"/>
          </a:xfrm>
          <a:prstGeom prst="ellips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3124200" y="4876800"/>
            <a:ext cx="1295400" cy="1066800"/>
          </a:xfrm>
          <a:prstGeom prst="ellips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3124200" y="3733800"/>
            <a:ext cx="1295400" cy="1066800"/>
          </a:xfrm>
          <a:prstGeom prst="ellips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505200" y="2819400"/>
            <a:ext cx="1295400" cy="1066800"/>
          </a:xfrm>
          <a:prstGeom prst="ellips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572000" y="1524000"/>
            <a:ext cx="2133600" cy="1477328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first pharyngeal arch also gives rise to the incus and malleus of the middle ear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400800" y="3276600"/>
            <a:ext cx="20574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Stapes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9" grpId="0" animBg="1"/>
      <p:bldP spid="46" grpId="0" animBg="1"/>
      <p:bldP spid="40" grpId="0" animBg="1"/>
      <p:bldP spid="45" grpId="0" animBg="1"/>
      <p:bldP spid="29" grpId="0" animBg="1"/>
      <p:bldP spid="28" grpId="0" animBg="1"/>
      <p:bldP spid="47" grpId="0" animBg="1"/>
      <p:bldP spid="48" grpId="0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Quiz IV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defect is associated with week 5?</a:t>
            </a:r>
          </a:p>
          <a:p>
            <a:pPr lvl="1"/>
            <a:r>
              <a:rPr lang="en-US" dirty="0" smtClean="0"/>
              <a:t>Cleft lip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structures form during weeks 6-7?</a:t>
            </a:r>
          </a:p>
          <a:p>
            <a:pPr lvl="1"/>
            <a:r>
              <a:rPr lang="en-US" dirty="0" smtClean="0"/>
              <a:t>Teeth and palate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What happens in week 8?</a:t>
            </a:r>
          </a:p>
          <a:p>
            <a:pPr lvl="1"/>
            <a:r>
              <a:rPr lang="en-US" dirty="0" smtClean="0"/>
              <a:t>External genitalia differentiate, fetus moves and looks like a baby.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229600" cy="337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8996082" cy="305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Craniofacial Development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Clefts</a:t>
            </a:r>
          </a:p>
          <a:p>
            <a:r>
              <a:rPr lang="en-US" dirty="0" smtClean="0"/>
              <a:t>Ear defects (wk 4-10)</a:t>
            </a:r>
          </a:p>
          <a:p>
            <a:pPr lvl="1"/>
            <a:r>
              <a:rPr lang="en-US" dirty="0" smtClean="0"/>
              <a:t>Conductive hearing loss (external or middle ear)</a:t>
            </a:r>
          </a:p>
          <a:p>
            <a:pPr lvl="1"/>
            <a:r>
              <a:rPr lang="en-US" dirty="0" smtClean="0"/>
              <a:t>Sensorineural hearing loss (inner ear, CN VIII, CNS)</a:t>
            </a:r>
          </a:p>
          <a:p>
            <a:pPr lvl="1"/>
            <a:r>
              <a:rPr lang="en-US" dirty="0" smtClean="0"/>
              <a:t>150 genes implicated (50% environmental factors)</a:t>
            </a:r>
          </a:p>
          <a:p>
            <a:r>
              <a:rPr lang="en-US" dirty="0" smtClean="0"/>
              <a:t>Craniostenosis: abnormal fusion (early or late) of cranial sutures</a:t>
            </a:r>
          </a:p>
          <a:p>
            <a:pPr lvl="1"/>
            <a:r>
              <a:rPr lang="en-US" dirty="0" smtClean="0"/>
              <a:t>Frontal: </a:t>
            </a:r>
          </a:p>
          <a:p>
            <a:pPr lvl="1"/>
            <a:r>
              <a:rPr lang="en-US" dirty="0" smtClean="0"/>
              <a:t>Sagittal: tall head</a:t>
            </a:r>
          </a:p>
          <a:p>
            <a:pPr lvl="1"/>
            <a:r>
              <a:rPr lang="en-US" dirty="0" smtClean="0"/>
              <a:t>Lambdoid: broad head</a:t>
            </a:r>
          </a:p>
          <a:p>
            <a:pPr lvl="1"/>
            <a:r>
              <a:rPr lang="en-US" dirty="0" smtClean="0"/>
              <a:t>Coronal: bulging forehead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Coloboma: pupil extends to the edge of the iris</a:t>
            </a:r>
          </a:p>
          <a:p>
            <a:r>
              <a:rPr lang="en-US" dirty="0" smtClean="0"/>
              <a:t>Aphakia: no lens</a:t>
            </a:r>
          </a:p>
          <a:p>
            <a:r>
              <a:rPr lang="en-US" dirty="0" smtClean="0"/>
              <a:t>Aniridia: no iris</a:t>
            </a:r>
          </a:p>
          <a:p>
            <a:r>
              <a:rPr lang="en-US" dirty="0" smtClean="0"/>
              <a:t>Congenital cataracts (~rubella)</a:t>
            </a:r>
          </a:p>
          <a:p>
            <a:r>
              <a:rPr lang="en-US" dirty="0" smtClean="0"/>
              <a:t>Anophthalmia: no eye/eyes</a:t>
            </a:r>
          </a:p>
          <a:p>
            <a:r>
              <a:rPr lang="en-US" dirty="0" smtClean="0"/>
              <a:t>Strabismus: eyes are not aligned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Neural Tube Defects</a:t>
            </a:r>
          </a:p>
          <a:p>
            <a:pPr lvl="1"/>
            <a:r>
              <a:rPr lang="en-US" dirty="0" smtClean="0"/>
              <a:t>Failure to close</a:t>
            </a:r>
          </a:p>
          <a:p>
            <a:pPr lvl="1"/>
            <a:r>
              <a:rPr lang="en-US" dirty="0" smtClean="0"/>
              <a:t>Anencephaly: missing a portion of brain</a:t>
            </a:r>
          </a:p>
          <a:p>
            <a:pPr lvl="1"/>
            <a:r>
              <a:rPr lang="en-US" dirty="0" smtClean="0"/>
              <a:t>Spina bifuda occulta: brain exposed, herniating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Holoprosencephaly (Cyclops)</a:t>
            </a:r>
          </a:p>
          <a:p>
            <a:pPr lvl="1"/>
            <a:r>
              <a:rPr lang="en-US" dirty="0" smtClean="0"/>
              <a:t>Forebrain does not divide to right/left hemispheres</a:t>
            </a:r>
          </a:p>
          <a:p>
            <a:pPr lvl="1"/>
            <a:r>
              <a:rPr lang="en-US" dirty="0" smtClean="0"/>
              <a:t>Can get one eye, a nose above the eye, a single nare, a cleft palate, extra midline tooth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 Quiz!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389120"/>
          </a:xfrm>
        </p:spPr>
        <p:txBody>
          <a:bodyPr/>
          <a:lstStyle/>
          <a:p>
            <a:r>
              <a:rPr lang="en-US" dirty="0" smtClean="0"/>
              <a:t>What does BA1 make?</a:t>
            </a:r>
          </a:p>
          <a:p>
            <a:pPr lvl="1"/>
            <a:r>
              <a:rPr lang="en-US" dirty="0" smtClean="0"/>
              <a:t>Incus and malleus, </a:t>
            </a:r>
            <a:r>
              <a:rPr lang="en-US" dirty="0" err="1" smtClean="0"/>
              <a:t>eustachian</a:t>
            </a:r>
            <a:r>
              <a:rPr lang="en-US" dirty="0" smtClean="0"/>
              <a:t> tubes, middle ear</a:t>
            </a:r>
          </a:p>
          <a:p>
            <a:r>
              <a:rPr lang="en-US" dirty="0" smtClean="0"/>
              <a:t>BA2?</a:t>
            </a:r>
          </a:p>
          <a:p>
            <a:pPr lvl="1"/>
            <a:r>
              <a:rPr lang="en-US" dirty="0" smtClean="0"/>
              <a:t>Stapes, palatine tonsil</a:t>
            </a:r>
          </a:p>
          <a:p>
            <a:r>
              <a:rPr lang="en-US" dirty="0" smtClean="0"/>
              <a:t>Ventral BA3?</a:t>
            </a:r>
          </a:p>
          <a:p>
            <a:pPr lvl="1"/>
            <a:r>
              <a:rPr lang="en-US" dirty="0" smtClean="0"/>
              <a:t>thymus</a:t>
            </a:r>
          </a:p>
          <a:p>
            <a:r>
              <a:rPr lang="en-US" dirty="0" smtClean="0"/>
              <a:t>Dorsal BA3?</a:t>
            </a:r>
          </a:p>
          <a:p>
            <a:pPr lvl="1"/>
            <a:r>
              <a:rPr lang="en-US" dirty="0" smtClean="0"/>
              <a:t>INFERIOR parathyroid glands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 Quiz II of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Ventral BA4?</a:t>
            </a:r>
          </a:p>
          <a:p>
            <a:pPr lvl="1"/>
            <a:r>
              <a:rPr lang="en-US" dirty="0" smtClean="0"/>
              <a:t>Parafollicular C cells of the thyroid</a:t>
            </a:r>
          </a:p>
          <a:p>
            <a:r>
              <a:rPr lang="en-US" dirty="0" smtClean="0"/>
              <a:t>Dorsal BA4?</a:t>
            </a:r>
          </a:p>
          <a:p>
            <a:pPr lvl="1"/>
            <a:r>
              <a:rPr lang="en-US" dirty="0" smtClean="0"/>
              <a:t>SUPERIOR parathyroid glands</a:t>
            </a:r>
          </a:p>
          <a:p>
            <a:r>
              <a:rPr lang="en-US" dirty="0" smtClean="0"/>
              <a:t>What nerves innervate each arch?</a:t>
            </a:r>
          </a:p>
          <a:p>
            <a:pPr lvl="1"/>
            <a:r>
              <a:rPr lang="en-US" dirty="0" smtClean="0"/>
              <a:t>1: V2/V3 (five), 2: VII(seven), 3: IX(nine), 4: X(ten)</a:t>
            </a:r>
          </a:p>
          <a:p>
            <a:r>
              <a:rPr lang="en-US" dirty="0" smtClean="0"/>
              <a:t>What are the 5 embyonic divisions of the nervous system?</a:t>
            </a:r>
          </a:p>
          <a:p>
            <a:pPr lvl="1"/>
            <a:r>
              <a:rPr lang="en-US" dirty="0" smtClean="0"/>
              <a:t>Telencephalon, Diencephalon, Mesencephalon, Metencephalon, </a:t>
            </a:r>
            <a:r>
              <a:rPr lang="en-US" dirty="0" err="1" smtClean="0"/>
              <a:t>Myelencephalon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Muscles and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Musculoskeletal (somites)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Limb patterning:</a:t>
            </a:r>
          </a:p>
          <a:p>
            <a:pPr lvl="1"/>
            <a:r>
              <a:rPr lang="en-US" dirty="0" smtClean="0"/>
              <a:t>3 axes, outgrowth based on gradient of expression, apical ectodermal ridge</a:t>
            </a:r>
          </a:p>
          <a:p>
            <a:pPr lvl="1"/>
            <a:r>
              <a:rPr lang="en-US" dirty="0" smtClean="0"/>
              <a:t>Arm ahead of leg</a:t>
            </a:r>
          </a:p>
          <a:p>
            <a:pPr lvl="1"/>
            <a:r>
              <a:rPr lang="en-US" dirty="0" smtClean="0"/>
              <a:t>Homeobox genes, Shh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Ear Bones</a:t>
            </a:r>
          </a:p>
          <a:p>
            <a:pPr lvl="1"/>
            <a:r>
              <a:rPr lang="en-US" dirty="0" smtClean="0"/>
              <a:t>Incus, malleus BA1</a:t>
            </a:r>
          </a:p>
          <a:p>
            <a:pPr lvl="1"/>
            <a:r>
              <a:rPr lang="en-US" dirty="0" smtClean="0"/>
              <a:t>Stapes BA2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Somites II-The Tongue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From Pharyngeal/Branchial arches 1,3,4 (wk 4)</a:t>
            </a:r>
          </a:p>
          <a:p>
            <a:pPr lvl="1"/>
            <a:r>
              <a:rPr lang="en-US" dirty="0" smtClean="0"/>
              <a:t>1: anterior 2/3</a:t>
            </a:r>
          </a:p>
          <a:p>
            <a:pPr lvl="2"/>
            <a:r>
              <a:rPr lang="en-US" dirty="0" smtClean="0"/>
              <a:t>From median tongue bud (tuberculum impar) and the lateral lingual swellings</a:t>
            </a:r>
          </a:p>
          <a:p>
            <a:pPr lvl="2"/>
            <a:r>
              <a:rPr lang="en-US" dirty="0" smtClean="0"/>
              <a:t>Innervation: </a:t>
            </a:r>
          </a:p>
          <a:p>
            <a:pPr lvl="3"/>
            <a:r>
              <a:rPr lang="en-US" dirty="0" smtClean="0"/>
              <a:t>Sensory: lingual nerve, a branch of V3 (PA 1)</a:t>
            </a:r>
          </a:p>
          <a:p>
            <a:pPr lvl="3"/>
            <a:r>
              <a:rPr lang="en-US" dirty="0" smtClean="0"/>
              <a:t>Taste: CN VII, chorda tympani (PA2)</a:t>
            </a:r>
          </a:p>
          <a:p>
            <a:pPr lvl="1"/>
            <a:r>
              <a:rPr lang="en-US" dirty="0" smtClean="0"/>
              <a:t>3: posterior 1/3</a:t>
            </a:r>
          </a:p>
          <a:p>
            <a:pPr lvl="2"/>
            <a:r>
              <a:rPr lang="en-US" dirty="0" smtClean="0"/>
              <a:t>With 4</a:t>
            </a:r>
            <a:r>
              <a:rPr lang="en-US" baseline="30000" dirty="0" smtClean="0"/>
              <a:t>th</a:t>
            </a:r>
            <a:r>
              <a:rPr lang="en-US" dirty="0" smtClean="0"/>
              <a:t> arch, forms the pharyngeal/hypobrachial eminence</a:t>
            </a:r>
          </a:p>
          <a:p>
            <a:pPr lvl="2"/>
            <a:r>
              <a:rPr lang="en-US" dirty="0" smtClean="0"/>
              <a:t>Innervation:  Sensory and Taste: CN IX (PA3)</a:t>
            </a:r>
          </a:p>
          <a:p>
            <a:pPr lvl="1"/>
            <a:r>
              <a:rPr lang="en-US" dirty="0" smtClean="0"/>
              <a:t>4: base of the tongue, innervated by CN X (PA4)</a:t>
            </a:r>
          </a:p>
          <a:p>
            <a:r>
              <a:rPr lang="en-US" dirty="0" smtClean="0"/>
              <a:t>Occipital somites (mesoderm) form muscles of tongue (intrinsic/extrinsic) (CN XII)</a:t>
            </a:r>
          </a:p>
          <a:p>
            <a:r>
              <a:rPr lang="en-US" dirty="0" smtClean="0"/>
              <a:t>Thyroid (ecto/endoderm)</a:t>
            </a:r>
          </a:p>
          <a:p>
            <a:pPr lvl="1"/>
            <a:r>
              <a:rPr lang="en-US" dirty="0" smtClean="0"/>
              <a:t>Originates at the foramen cecum at the center of the border between the anterior and posterior tongue.</a:t>
            </a:r>
          </a:p>
          <a:p>
            <a:r>
              <a:rPr lang="en-US" dirty="0" smtClean="0"/>
              <a:t>Innervation: CN V, VII, IX, X, XII (ectoderm)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Musculoskeletal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Meromelia/Phocomelia: no leg between foot and hip</a:t>
            </a:r>
          </a:p>
          <a:p>
            <a:r>
              <a:rPr lang="en-US" dirty="0" smtClean="0"/>
              <a:t>Amelia: Missing limb</a:t>
            </a:r>
          </a:p>
          <a:p>
            <a:r>
              <a:rPr lang="en-US" dirty="0" smtClean="0"/>
              <a:t>Achondroplasia</a:t>
            </a:r>
          </a:p>
          <a:p>
            <a:r>
              <a:rPr lang="en-US" dirty="0" smtClean="0"/>
              <a:t>Split foot</a:t>
            </a:r>
          </a:p>
          <a:p>
            <a:r>
              <a:rPr lang="en-US" dirty="0" smtClean="0"/>
              <a:t>Syndactyly/Polydactyly</a:t>
            </a:r>
          </a:p>
          <a:p>
            <a:pPr lvl="1"/>
            <a:r>
              <a:rPr lang="en-US" dirty="0" smtClean="0"/>
              <a:t>Patau’s syndrome (ch13)</a:t>
            </a:r>
          </a:p>
          <a:p>
            <a:r>
              <a:rPr lang="en-US" dirty="0" smtClean="0"/>
              <a:t>Omphalocele 2.5/10,000/Gastroschisis (when body wall closes behind intestines) 1:10,000</a:t>
            </a:r>
          </a:p>
          <a:p>
            <a:pPr lvl="1"/>
            <a:r>
              <a:rPr lang="en-US" dirty="0" smtClean="0"/>
              <a:t>Weak abdominal wall allows herniation</a:t>
            </a:r>
          </a:p>
          <a:p>
            <a:pPr lvl="1"/>
            <a:r>
              <a:rPr lang="en-US" dirty="0" smtClean="0"/>
              <a:t>Can result in bowel injury:malabsorption/obstruction</a:t>
            </a:r>
          </a:p>
          <a:p>
            <a:pPr lvl="2"/>
            <a:r>
              <a:rPr lang="en-US" dirty="0" smtClean="0"/>
              <a:t>Volvulus, reflux</a:t>
            </a:r>
          </a:p>
          <a:p>
            <a:pPr lvl="1"/>
            <a:r>
              <a:rPr lang="en-US" dirty="0" smtClean="0"/>
              <a:t>Tx: surgery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Quiz V: Last One!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significance of week 10?</a:t>
            </a:r>
          </a:p>
          <a:p>
            <a:pPr lvl="1"/>
            <a:r>
              <a:rPr lang="en-US" dirty="0" smtClean="0"/>
              <a:t>External genitalia has differentiated to the point where one can determine whether one’s baby is a boy or a girl.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When do you first hear the fetal heartbeat?</a:t>
            </a:r>
          </a:p>
          <a:p>
            <a:pPr lvl="1"/>
            <a:r>
              <a:rPr lang="en-US" dirty="0" smtClean="0"/>
              <a:t>Week 4 (Day 28)(1 month)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When is the first fetal movement?</a:t>
            </a:r>
          </a:p>
          <a:p>
            <a:pPr lvl="1"/>
            <a:r>
              <a:rPr lang="en-US" dirty="0" smtClean="0"/>
              <a:t>Week 8 (Day  56) (2 months)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Quiz!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Which grows first from the limb buds, arm or leg?</a:t>
            </a:r>
          </a:p>
          <a:p>
            <a:pPr lvl="1"/>
            <a:r>
              <a:rPr lang="en-US" dirty="0" smtClean="0"/>
              <a:t>Arm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genes govern limb growth?</a:t>
            </a:r>
          </a:p>
          <a:p>
            <a:pPr lvl="1"/>
            <a:r>
              <a:rPr lang="en-US" dirty="0" smtClean="0"/>
              <a:t>Homeobox genes, Sonic hedgehog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Which branchial arches contribute to the ear bones?</a:t>
            </a:r>
          </a:p>
          <a:p>
            <a:pPr lvl="1"/>
            <a:r>
              <a:rPr lang="en-US" dirty="0" smtClean="0"/>
              <a:t>BA1: incus, malleus</a:t>
            </a:r>
          </a:p>
          <a:p>
            <a:pPr lvl="1"/>
            <a:r>
              <a:rPr lang="en-US" dirty="0" smtClean="0"/>
              <a:t>BA2:stapes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chromosome is associated with the polydactyly of Patau’s syndrome?</a:t>
            </a:r>
          </a:p>
          <a:p>
            <a:pPr lvl="1"/>
            <a:r>
              <a:rPr lang="en-US" dirty="0" smtClean="0"/>
              <a:t>C13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Quiz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Which branchial arches form the tongue?</a:t>
            </a:r>
          </a:p>
          <a:p>
            <a:pPr lvl="1"/>
            <a:r>
              <a:rPr lang="en-US" dirty="0" smtClean="0"/>
              <a:t>1,3 and 4</a:t>
            </a:r>
          </a:p>
          <a:p>
            <a:r>
              <a:rPr lang="en-US" dirty="0" smtClean="0"/>
              <a:t>What part of the tongue does BA1 form?</a:t>
            </a:r>
          </a:p>
          <a:p>
            <a:pPr lvl="1"/>
            <a:r>
              <a:rPr lang="en-US" dirty="0" smtClean="0"/>
              <a:t>Anterior 2/3</a:t>
            </a:r>
          </a:p>
          <a:p>
            <a:r>
              <a:rPr lang="en-US" dirty="0" smtClean="0"/>
              <a:t>What part of the tongue does BA3 form?</a:t>
            </a:r>
          </a:p>
          <a:p>
            <a:pPr lvl="1"/>
            <a:r>
              <a:rPr lang="en-US" dirty="0" smtClean="0"/>
              <a:t>Posterior 1/3</a:t>
            </a:r>
          </a:p>
          <a:p>
            <a:r>
              <a:rPr lang="en-US" dirty="0" smtClean="0"/>
              <a:t>What part of the tongue does BA4 form?</a:t>
            </a:r>
          </a:p>
          <a:p>
            <a:pPr lvl="1"/>
            <a:r>
              <a:rPr lang="en-US" dirty="0" smtClean="0"/>
              <a:t>The base</a:t>
            </a:r>
          </a:p>
          <a:p>
            <a:r>
              <a:rPr lang="en-US" dirty="0" smtClean="0"/>
              <a:t>What forms the skeletal muscles of the tongue?</a:t>
            </a:r>
          </a:p>
          <a:p>
            <a:pPr lvl="1"/>
            <a:r>
              <a:rPr lang="en-US" dirty="0" smtClean="0"/>
              <a:t>Occipital somites (mesoderm)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Quiz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nerve innervates the part of the tongue created by the first branchial arch?</a:t>
            </a:r>
          </a:p>
          <a:p>
            <a:pPr lvl="1"/>
            <a:r>
              <a:rPr lang="en-US" dirty="0" smtClean="0"/>
              <a:t>Sensory: lingual nerve, a branch of V3 (PA 1)</a:t>
            </a:r>
          </a:p>
          <a:p>
            <a:pPr lvl="1"/>
            <a:r>
              <a:rPr lang="en-US" dirty="0" smtClean="0"/>
              <a:t>Taste: CN VII, chorda tympani (PA2)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nerve innervates the part of the tongue created from the 3</a:t>
            </a:r>
            <a:r>
              <a:rPr lang="en-US" baseline="30000" dirty="0" smtClean="0"/>
              <a:t>rd</a:t>
            </a:r>
            <a:r>
              <a:rPr lang="en-US" dirty="0" smtClean="0"/>
              <a:t> branchial arch?</a:t>
            </a:r>
          </a:p>
          <a:p>
            <a:pPr lvl="1"/>
            <a:r>
              <a:rPr lang="en-US" dirty="0" smtClean="0"/>
              <a:t>Sensory and Taste: CN IX (PA3)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nerve innervates the skeletal muscles of the tongue?</a:t>
            </a:r>
          </a:p>
          <a:p>
            <a:pPr lvl="1"/>
            <a:r>
              <a:rPr lang="en-US" dirty="0" smtClean="0"/>
              <a:t>CN XII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Teratogens and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Teratogens and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Increased risk during organogenesis (3</a:t>
            </a:r>
            <a:r>
              <a:rPr lang="en-US" baseline="30000" dirty="0" smtClean="0"/>
              <a:t>rd</a:t>
            </a:r>
            <a:r>
              <a:rPr lang="en-US" dirty="0" smtClean="0"/>
              <a:t>-8</a:t>
            </a:r>
            <a:r>
              <a:rPr lang="en-US" baseline="30000" dirty="0" smtClean="0"/>
              <a:t>th</a:t>
            </a:r>
            <a:r>
              <a:rPr lang="en-US" dirty="0" smtClean="0"/>
              <a:t> wks)</a:t>
            </a:r>
          </a:p>
          <a:p>
            <a:r>
              <a:rPr lang="en-US" dirty="0" smtClean="0"/>
              <a:t>Common teratogens</a:t>
            </a:r>
          </a:p>
          <a:p>
            <a:pPr lvl="1"/>
            <a:r>
              <a:rPr lang="en-US" dirty="0" smtClean="0"/>
              <a:t>EtOH (FAS) </a:t>
            </a:r>
          </a:p>
          <a:p>
            <a:pPr lvl="2"/>
            <a:r>
              <a:rPr lang="en-US" dirty="0" smtClean="0"/>
              <a:t>Leading cause of congenital malformations</a:t>
            </a:r>
          </a:p>
          <a:p>
            <a:pPr lvl="2"/>
            <a:r>
              <a:rPr lang="en-US" dirty="0" smtClean="0"/>
              <a:t>pre and postnatal developmental retardation</a:t>
            </a:r>
          </a:p>
          <a:p>
            <a:pPr lvl="2"/>
            <a:r>
              <a:rPr lang="en-US" dirty="0" smtClean="0"/>
              <a:t>Microcephaly</a:t>
            </a:r>
          </a:p>
          <a:p>
            <a:pPr lvl="2"/>
            <a:r>
              <a:rPr lang="en-US" dirty="0" smtClean="0"/>
              <a:t>Facial abnormalities</a:t>
            </a:r>
          </a:p>
          <a:p>
            <a:pPr lvl="2"/>
            <a:r>
              <a:rPr lang="en-US" dirty="0" smtClean="0"/>
              <a:t>Limb dislocation</a:t>
            </a:r>
          </a:p>
          <a:p>
            <a:pPr lvl="2"/>
            <a:r>
              <a:rPr lang="en-US" dirty="0" smtClean="0"/>
              <a:t>Heart/lung fistulas</a:t>
            </a:r>
          </a:p>
          <a:p>
            <a:pPr lvl="2"/>
            <a:r>
              <a:rPr lang="en-US" dirty="0" smtClean="0"/>
              <a:t>Mechanism: inhibition of cell migration (likely)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Teratogens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Teratogens</a:t>
            </a:r>
          </a:p>
          <a:p>
            <a:pPr lvl="1"/>
            <a:r>
              <a:rPr lang="en-US" dirty="0" smtClean="0"/>
              <a:t>ACE- (Renal damage)</a:t>
            </a:r>
          </a:p>
          <a:p>
            <a:pPr lvl="1"/>
            <a:r>
              <a:rPr lang="en-US" dirty="0" smtClean="0"/>
              <a:t>Cocaine (Fetal addiction and abnormal development)</a:t>
            </a:r>
          </a:p>
          <a:p>
            <a:pPr lvl="1"/>
            <a:r>
              <a:rPr lang="en-US" dirty="0" smtClean="0"/>
              <a:t>DES (diethylstilbestrol) (Vaginal clear cell carcinoma)</a:t>
            </a:r>
          </a:p>
          <a:p>
            <a:pPr lvl="1"/>
            <a:r>
              <a:rPr lang="en-US" dirty="0" smtClean="0"/>
              <a:t>Iodide (Hypothyroidism, congenital goiter)</a:t>
            </a:r>
          </a:p>
          <a:p>
            <a:pPr lvl="1"/>
            <a:r>
              <a:rPr lang="en-US" dirty="0" smtClean="0"/>
              <a:t>Vitamin A/Retinoids </a:t>
            </a:r>
          </a:p>
          <a:p>
            <a:pPr lvl="1"/>
            <a:r>
              <a:rPr lang="en-US" dirty="0" smtClean="0"/>
              <a:t>Thalidomide (limb defects)</a:t>
            </a:r>
          </a:p>
          <a:p>
            <a:pPr lvl="1"/>
            <a:r>
              <a:rPr lang="en-US" dirty="0" smtClean="0"/>
              <a:t>Tobacco (preterm labor, ADHD, placental problems) ?</a:t>
            </a:r>
          </a:p>
          <a:p>
            <a:pPr lvl="1"/>
            <a:r>
              <a:rPr lang="en-US" dirty="0" smtClean="0"/>
              <a:t>Warfarin </a:t>
            </a:r>
          </a:p>
          <a:p>
            <a:pPr lvl="1"/>
            <a:r>
              <a:rPr lang="en-US" dirty="0" smtClean="0"/>
              <a:t>X-rays</a:t>
            </a:r>
          </a:p>
          <a:p>
            <a:pPr lvl="1"/>
            <a:r>
              <a:rPr lang="en-US" dirty="0" smtClean="0"/>
              <a:t>Anticonvulsants</a:t>
            </a:r>
          </a:p>
          <a:p>
            <a:pPr lvl="1"/>
            <a:r>
              <a:rPr lang="en-US" dirty="0" smtClean="0"/>
              <a:t>Fetal Infections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Uniparental disomy</a:t>
            </a:r>
          </a:p>
          <a:p>
            <a:pPr lvl="1"/>
            <a:r>
              <a:rPr lang="en-US" dirty="0" smtClean="0"/>
              <a:t>Double non-disjunctions results in two chromosomes from one parent only (none from other parent)</a:t>
            </a:r>
          </a:p>
          <a:p>
            <a:r>
              <a:rPr lang="en-US" dirty="0" smtClean="0"/>
              <a:t>Imprinting</a:t>
            </a:r>
          </a:p>
          <a:p>
            <a:pPr lvl="1"/>
            <a:r>
              <a:rPr lang="en-US" dirty="0" smtClean="0"/>
              <a:t>Phenotype dependent on whether gene was inherited from mom or dad (different methylation of germ cells)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Example: single locus ch15 with only one allele active at a given time.  (the other is inactivated by methylation)  If the active allele is deleted, disease results.</a:t>
            </a:r>
          </a:p>
          <a:p>
            <a:pPr lvl="1"/>
            <a:r>
              <a:rPr lang="en-US" dirty="0" smtClean="0"/>
              <a:t>Prader-Willie (deletion of normal paternal allele 15q11-q13)</a:t>
            </a:r>
          </a:p>
          <a:p>
            <a:pPr lvl="2"/>
            <a:r>
              <a:rPr lang="en-US" dirty="0" smtClean="0"/>
              <a:t>Obesity, hypogonadism, hypotonia, infertility and mental retardation</a:t>
            </a:r>
          </a:p>
          <a:p>
            <a:pPr lvl="1"/>
            <a:r>
              <a:rPr lang="en-US" dirty="0" smtClean="0"/>
              <a:t>Angelman’s (Happy Puppet) syndrome (deletion of mom’s allele of 15q11-q13)</a:t>
            </a:r>
          </a:p>
          <a:p>
            <a:pPr lvl="2"/>
            <a:r>
              <a:rPr lang="en-US" dirty="0" smtClean="0"/>
              <a:t>Seizures, ataxia, speech impairment, inappropriate laughter, mental retardation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Separate chorions and amnions</a:t>
            </a:r>
          </a:p>
          <a:p>
            <a:pPr lvl="1"/>
            <a:r>
              <a:rPr lang="en-US" dirty="0" smtClean="0"/>
              <a:t>19% MZs, </a:t>
            </a:r>
            <a:r>
              <a:rPr lang="en-US" dirty="0" smtClean="0">
                <a:solidFill>
                  <a:srgbClr val="C00000"/>
                </a:solidFill>
              </a:rPr>
              <a:t>58% DZ</a:t>
            </a:r>
          </a:p>
          <a:p>
            <a:r>
              <a:rPr lang="en-US" dirty="0" smtClean="0"/>
              <a:t>Fused but separate chorions and amnions</a:t>
            </a:r>
          </a:p>
          <a:p>
            <a:pPr lvl="1"/>
            <a:r>
              <a:rPr lang="en-US" dirty="0" smtClean="0"/>
              <a:t>13% MZs, </a:t>
            </a:r>
            <a:r>
              <a:rPr lang="en-US" dirty="0" smtClean="0">
                <a:solidFill>
                  <a:srgbClr val="C00000"/>
                </a:solidFill>
              </a:rPr>
              <a:t>42% DZ</a:t>
            </a:r>
          </a:p>
          <a:p>
            <a:r>
              <a:rPr lang="en-US" dirty="0" smtClean="0"/>
              <a:t>Single</a:t>
            </a:r>
          </a:p>
          <a:p>
            <a:pPr lvl="1"/>
            <a:r>
              <a:rPr lang="en-US" dirty="0" smtClean="0"/>
              <a:t>1 chorion, 2 amnions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64% of MZs</a:t>
            </a:r>
          </a:p>
          <a:p>
            <a:pPr lvl="1"/>
            <a:r>
              <a:rPr lang="en-US" dirty="0" smtClean="0"/>
              <a:t>1 chorion, 1 amnion</a:t>
            </a:r>
          </a:p>
          <a:p>
            <a:pPr lvl="2"/>
            <a:r>
              <a:rPr lang="en-US" dirty="0" smtClean="0"/>
              <a:t>4% of Mza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Most MZs share a chorion but not an amnion</a:t>
            </a:r>
          </a:p>
          <a:p>
            <a:r>
              <a:rPr lang="en-US" dirty="0" smtClean="0"/>
              <a:t>Most DZs have separate chorion and amnion</a:t>
            </a:r>
          </a:p>
          <a:p>
            <a:endParaRPr lang="en-US" dirty="0" smtClean="0"/>
          </a:p>
          <a:p>
            <a:r>
              <a:rPr lang="en-US" dirty="0" smtClean="0"/>
              <a:t>Mosaicism: chimerism due to fusion of two embryos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Teratogens and Genetics Quiz!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do monozygotic twins share that dizygotic twins don’t?</a:t>
            </a:r>
          </a:p>
          <a:p>
            <a:pPr lvl="1"/>
            <a:r>
              <a:rPr lang="en-US" dirty="0" smtClean="0"/>
              <a:t>A chorion</a:t>
            </a:r>
          </a:p>
          <a:p>
            <a:r>
              <a:rPr lang="en-US" dirty="0" smtClean="0"/>
              <a:t>Name 5 abnormalities associated with FAS</a:t>
            </a:r>
          </a:p>
          <a:p>
            <a:pPr lvl="1"/>
            <a:r>
              <a:rPr lang="en-US" dirty="0" smtClean="0"/>
              <a:t>Microcephaly, lung/heart fistulas, developmental retardation, facial abnormalities</a:t>
            </a:r>
          </a:p>
          <a:p>
            <a:r>
              <a:rPr lang="en-US" dirty="0" smtClean="0"/>
              <a:t>What’s Prader-Willie Syndrome?</a:t>
            </a:r>
          </a:p>
          <a:p>
            <a:pPr lvl="1"/>
            <a:r>
              <a:rPr lang="en-US" dirty="0" smtClean="0"/>
              <a:t>Congenital obesity, hypogonadism, mental retardation 15q11-13  DAD deletion</a:t>
            </a:r>
          </a:p>
          <a:p>
            <a:r>
              <a:rPr lang="en-US" dirty="0" smtClean="0"/>
              <a:t>What’s Angelman Syndrome?</a:t>
            </a:r>
          </a:p>
          <a:p>
            <a:pPr lvl="1"/>
            <a:r>
              <a:rPr lang="en-US" dirty="0" smtClean="0"/>
              <a:t>Happy Puppet Syndrome! 15q11-13 MOM allele deletion: seizures, ataxia, mental retardation, inappropriate laughing</a:t>
            </a:r>
          </a:p>
          <a:p>
            <a:r>
              <a:rPr lang="en-US" dirty="0" smtClean="0"/>
              <a:t>What is the difference between the effects of DAD/MOM’s alleles called?</a:t>
            </a:r>
          </a:p>
          <a:p>
            <a:pPr lvl="1"/>
            <a:r>
              <a:rPr lang="en-US" dirty="0" smtClean="0"/>
              <a:t>Imprinting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Summary Quiz!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8111</TotalTime>
  <Words>6988</Words>
  <Application>Microsoft Office PowerPoint</Application>
  <PresentationFormat>On-screen Show (4:3)</PresentationFormat>
  <Paragraphs>1068</Paragraphs>
  <Slides>111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2" baseType="lpstr">
      <vt:lpstr>Flow</vt:lpstr>
      <vt:lpstr>Embryology Review</vt:lpstr>
      <vt:lpstr>Timeline: 0 to 3 weeks</vt:lpstr>
      <vt:lpstr>Timeline II: 3 to 10 weeks</vt:lpstr>
      <vt:lpstr>The Timeline: Animated</vt:lpstr>
      <vt:lpstr>Timeline Quiz!</vt:lpstr>
      <vt:lpstr>Timeline Quiz II !</vt:lpstr>
      <vt:lpstr>Timeline Quiz III !</vt:lpstr>
      <vt:lpstr>Timeline Quiz IV !</vt:lpstr>
      <vt:lpstr>Timeline Quiz V: Last One!</vt:lpstr>
      <vt:lpstr>Germ Layers</vt:lpstr>
      <vt:lpstr>Slide 11</vt:lpstr>
      <vt:lpstr>Germ Layers: Ectoderm</vt:lpstr>
      <vt:lpstr>Germ Layers: Meso &amp; Endoderm</vt:lpstr>
      <vt:lpstr>Extraembryonic Membranes</vt:lpstr>
      <vt:lpstr>Germ Layer Defects</vt:lpstr>
      <vt:lpstr>Germ Layers Quiz 1 of 5</vt:lpstr>
      <vt:lpstr>Germ Layers Quiz 2 of 5</vt:lpstr>
      <vt:lpstr>Germ Layers Quiz 3 of 5</vt:lpstr>
      <vt:lpstr>Germ Layers Quiz 4 of 5</vt:lpstr>
      <vt:lpstr>Germ Layers Quiz 5 of 5!!!</vt:lpstr>
      <vt:lpstr>The Heart</vt:lpstr>
      <vt:lpstr>The process of heart formation</vt:lpstr>
      <vt:lpstr>Ventricle/Atria Formation</vt:lpstr>
      <vt:lpstr>Cardiovascular II</vt:lpstr>
      <vt:lpstr>Atrial Septation</vt:lpstr>
      <vt:lpstr>Cardiovascular III</vt:lpstr>
      <vt:lpstr>Cardio IV: Erythropoesis</vt:lpstr>
      <vt:lpstr>Cardio V: Circulation</vt:lpstr>
      <vt:lpstr>The Umbilical Cord</vt:lpstr>
      <vt:lpstr>Cardio VI</vt:lpstr>
      <vt:lpstr>Postnatal Derivatives</vt:lpstr>
      <vt:lpstr>Postnatal derivatives II</vt:lpstr>
      <vt:lpstr>Postnatal Derivatives III</vt:lpstr>
      <vt:lpstr>Postnatal Derivatives IV</vt:lpstr>
      <vt:lpstr>Heart Quiz! 1 of 3</vt:lpstr>
      <vt:lpstr>Heart Quiz II of III</vt:lpstr>
      <vt:lpstr>Heart Quiz III of III</vt:lpstr>
      <vt:lpstr>Summary: Cardiac Defects</vt:lpstr>
      <vt:lpstr>Cardiovascular Defects</vt:lpstr>
      <vt:lpstr>More Cardio Defects</vt:lpstr>
      <vt:lpstr>Cardiac Defects III</vt:lpstr>
      <vt:lpstr>Cardiac Defects IV</vt:lpstr>
      <vt:lpstr>Cardiac Defects V</vt:lpstr>
      <vt:lpstr>Drug related cardio defects</vt:lpstr>
      <vt:lpstr>Slide 45</vt:lpstr>
      <vt:lpstr>Cardiac Defects Quiz!</vt:lpstr>
      <vt:lpstr>The Lungs</vt:lpstr>
      <vt:lpstr>Respiratory</vt:lpstr>
      <vt:lpstr>Respiratory II-Diaphragm</vt:lpstr>
      <vt:lpstr>Respiratory development defects</vt:lpstr>
      <vt:lpstr>Respiratory Defects II</vt:lpstr>
      <vt:lpstr>Lungs Quiz!</vt:lpstr>
      <vt:lpstr>Digestive Tract</vt:lpstr>
      <vt:lpstr>GI</vt:lpstr>
      <vt:lpstr>GI Blood supply</vt:lpstr>
      <vt:lpstr>GI Defects</vt:lpstr>
      <vt:lpstr>GI defects II</vt:lpstr>
      <vt:lpstr>GI Defects III</vt:lpstr>
      <vt:lpstr>GI Quiz!</vt:lpstr>
      <vt:lpstr>GI Quiz II!</vt:lpstr>
      <vt:lpstr>GI Quiz III</vt:lpstr>
      <vt:lpstr>Urinary and Genital </vt:lpstr>
      <vt:lpstr>Urogenital formation</vt:lpstr>
      <vt:lpstr>Urogenital Defects</vt:lpstr>
      <vt:lpstr>Genital Defects</vt:lpstr>
      <vt:lpstr>More Genital Defects</vt:lpstr>
      <vt:lpstr>Even More Genital Defects</vt:lpstr>
      <vt:lpstr>GU Quiz!</vt:lpstr>
      <vt:lpstr>GU Quiz II!</vt:lpstr>
      <vt:lpstr>The Brain and the Branchial Arches</vt:lpstr>
      <vt:lpstr>Nervous System Formation</vt:lpstr>
      <vt:lpstr>Brain Development</vt:lpstr>
      <vt:lpstr>Craniofacial formation: Branchial Arches</vt:lpstr>
      <vt:lpstr>Branchial Arch One: Mandibular Arch</vt:lpstr>
      <vt:lpstr>Branchial Arch Two: Hyoid Arch</vt:lpstr>
      <vt:lpstr>Branchial Arch Three</vt:lpstr>
      <vt:lpstr>Branchial Arch Four</vt:lpstr>
      <vt:lpstr>Branchial Arches 5 &amp; 6</vt:lpstr>
      <vt:lpstr>Pharyngeal/Branchial Arches</vt:lpstr>
      <vt:lpstr>Slide 80</vt:lpstr>
      <vt:lpstr>Craniofacial Development Defects</vt:lpstr>
      <vt:lpstr>Eye Defects</vt:lpstr>
      <vt:lpstr>Neuro Defects</vt:lpstr>
      <vt:lpstr>Neuro Quiz!</vt:lpstr>
      <vt:lpstr>Neuro Quiz II of II</vt:lpstr>
      <vt:lpstr>Muscles and Bones</vt:lpstr>
      <vt:lpstr>Musculoskeletal (somites)</vt:lpstr>
      <vt:lpstr>MS Somites II-The Tongue</vt:lpstr>
      <vt:lpstr>Musculoskeletal defects</vt:lpstr>
      <vt:lpstr>MS Quiz!</vt:lpstr>
      <vt:lpstr>MS Quiz II</vt:lpstr>
      <vt:lpstr>MS Quiz III</vt:lpstr>
      <vt:lpstr>Teratogens and Genetics</vt:lpstr>
      <vt:lpstr>Teratogens and Genetics</vt:lpstr>
      <vt:lpstr>Teratogens II</vt:lpstr>
      <vt:lpstr>Genetics</vt:lpstr>
      <vt:lpstr>Twinning</vt:lpstr>
      <vt:lpstr>Teratogens and Genetics Quiz!</vt:lpstr>
      <vt:lpstr>Summary Quiz!</vt:lpstr>
      <vt:lpstr>Timeline Quiz</vt:lpstr>
      <vt:lpstr>Germ Layers Quiz</vt:lpstr>
      <vt:lpstr>Cardiovascular Quiz</vt:lpstr>
      <vt:lpstr>Respiratory Quiz</vt:lpstr>
      <vt:lpstr>Gastrointestinal Quiz</vt:lpstr>
      <vt:lpstr>Genitourinary Quiz</vt:lpstr>
      <vt:lpstr>Neurological Quiz</vt:lpstr>
      <vt:lpstr>Branchial Arches Quiz</vt:lpstr>
      <vt:lpstr>Musculoskeletal Quiz</vt:lpstr>
      <vt:lpstr>Teratogens/Genetics Quiz</vt:lpstr>
      <vt:lpstr>Yay! You are done with Embryo!!</vt:lpstr>
      <vt:lpstr>Bibliography</vt:lpstr>
    </vt:vector>
  </TitlesOfParts>
  <Company>College of Medicine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Embryology Review</dc:title>
  <dc:creator>Ida</dc:creator>
  <cp:lastModifiedBy>Ida</cp:lastModifiedBy>
  <cp:revision>299</cp:revision>
  <dcterms:created xsi:type="dcterms:W3CDTF">2010-01-31T01:07:06Z</dcterms:created>
  <dcterms:modified xsi:type="dcterms:W3CDTF">2010-03-01T21:25:00Z</dcterms:modified>
</cp:coreProperties>
</file>